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veat" panose="020B0604020202020204" charset="0"/>
      <p:regular r:id="rId21"/>
      <p:bold r:id="rId22"/>
    </p:embeddedFont>
    <p:embeddedFont>
      <p:font typeface="Montserrat" panose="020B0604020202020204" charset="0"/>
      <p:regular r:id="rId23"/>
      <p:bold r:id="rId24"/>
      <p:italic r:id="rId25"/>
      <p:boldItalic r:id="rId26"/>
    </p:embeddedFont>
    <p:embeddedFont>
      <p:font typeface="Montserrat Light" panose="020B0604020202020204" charset="0"/>
      <p:regular r:id="rId27"/>
      <p:bold r:id="rId28"/>
      <p:italic r:id="rId29"/>
      <p:boldItalic r:id="rId30"/>
    </p:embeddedFont>
    <p:embeddedFont>
      <p:font typeface="Oswald" panose="020B0604020202020204" charset="0"/>
      <p:regular r:id="rId31"/>
      <p:bold r:id="rId32"/>
    </p:embeddedFont>
    <p:embeddedFont>
      <p:font typeface="Oswald Regular" panose="020B0604020202020204" charset="0"/>
      <p:regular r:id="rId33"/>
      <p:bold r:id="rId34"/>
    </p:embeddedFont>
    <p:embeddedFont>
      <p:font typeface="Roboto"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presProps" Target="presProp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arp.org/money/investing/info-2017/why-you-need-a-will-jbq.html,%20for%20a%20whole%20number%20of%20reason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alexslemonade.plannedgiving.org/alexslemonade/articles/9.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lairification.com/2012/05/06/one-incredibly-dramatic-way-to-create-winning-conten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bcf02272e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bcf02272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rPr>
              <a:t>What do you own? Is it valuable (and how do you know)? Has the value appreciated? Do your kids want it? Do you owe anything on it? Are you thinking about selling it? </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Wouldn’t it be great to just straight up ask the questions that will help you identify assets that might be ripe for charitable giving?</a:t>
            </a:r>
            <a:endParaRPr sz="1400">
              <a:solidFill>
                <a:schemeClr val="dk1"/>
              </a:solidFill>
            </a:endParaRPr>
          </a:p>
          <a:p>
            <a:pPr marL="0" lvl="0" indent="0" algn="l" rtl="0">
              <a:spcBef>
                <a:spcPts val="0"/>
              </a:spcBef>
              <a:spcAft>
                <a:spcPts val="0"/>
              </a:spcAft>
              <a:buNone/>
            </a:pPr>
            <a:endParaRPr sz="1400"/>
          </a:p>
          <a:p>
            <a:pPr marL="0" lvl="0" indent="0" algn="l" rtl="0">
              <a:spcBef>
                <a:spcPts val="0"/>
              </a:spcBef>
              <a:spcAft>
                <a:spcPts val="0"/>
              </a:spcAft>
              <a:buNone/>
            </a:pPr>
            <a:r>
              <a:rPr lang="en" sz="1400"/>
              <a:t>Real estate - house or vacation property, rental property</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Business interest - how is it structured? Don’t have to give it all - most gifts are for a partial interest</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Virtual currency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Art or collectibles - related use rule can make this more complicated to assess, but often still attractive, especially it the “thing” has carrying costs, like insurance, storage, etc.</a:t>
            </a:r>
            <a:endParaRPr sz="1400"/>
          </a:p>
          <a:p>
            <a:pPr marL="0" lvl="0" indent="0" algn="l" rtl="0">
              <a:spcBef>
                <a:spcPts val="0"/>
              </a:spcBef>
              <a:spcAft>
                <a:spcPts val="0"/>
              </a:spcAft>
              <a:buClr>
                <a:schemeClr val="dk1"/>
              </a:buClr>
              <a:buSzPts val="1100"/>
              <a:buFont typeface="Arial"/>
              <a:buNone/>
            </a:pPr>
            <a:r>
              <a:rPr lang="en" sz="1400"/>
              <a:t>							 	 	 			</a:t>
            </a:r>
            <a:endParaRPr sz="1400"/>
          </a:p>
          <a:p>
            <a:pPr marL="0" lvl="0" indent="0" algn="l" rtl="0">
              <a:spcBef>
                <a:spcPts val="0"/>
              </a:spcBef>
              <a:spcAft>
                <a:spcPts val="0"/>
              </a:spcAft>
              <a:buClr>
                <a:schemeClr val="dk1"/>
              </a:buClr>
              <a:buSzPts val="1100"/>
              <a:buFont typeface="Arial"/>
              <a:buNone/>
            </a:pPr>
            <a:r>
              <a:rPr lang="en" sz="1400"/>
              <a:t>		</a:t>
            </a:r>
            <a:endParaRPr sz="1400" b="1"/>
          </a:p>
          <a:p>
            <a:pPr marL="0" lvl="0" indent="0" algn="l" rtl="0">
              <a:spcBef>
                <a:spcPts val="0"/>
              </a:spcBef>
              <a:spcAft>
                <a:spcPts val="0"/>
              </a:spcAft>
              <a:buNone/>
            </a:pP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baaf0701ae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baaf0701ae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chemeClr val="dk1"/>
                </a:solidFill>
              </a:rPr>
              <a:t>Are the </a:t>
            </a:r>
            <a:r>
              <a:rPr lang="en" sz="1400" b="1">
                <a:solidFill>
                  <a:schemeClr val="dk1"/>
                </a:solidFill>
              </a:rPr>
              <a:t>beneficiary designations</a:t>
            </a:r>
            <a:r>
              <a:rPr lang="en" sz="1400">
                <a:solidFill>
                  <a:schemeClr val="dk1"/>
                </a:solidFill>
              </a:rPr>
              <a:t> on my retirement plans or IRA accounts and insurance policies are aligned with my current plans?</a:t>
            </a:r>
            <a:endParaRPr sz="1400">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b5f1dd5cf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b5f1dd5cf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baaf0701ae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baaf0701ae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chemeClr val="dk1"/>
                </a:solidFill>
              </a:rPr>
              <a:t>Encourage will-making</a:t>
            </a:r>
            <a:endParaRPr sz="1400" b="1">
              <a:solidFill>
                <a:schemeClr val="dk1"/>
              </a:solidFill>
            </a:endParaRPr>
          </a:p>
          <a:p>
            <a:pPr marL="0" lvl="0" indent="0" algn="l" rtl="0">
              <a:lnSpc>
                <a:spcPct val="115000"/>
              </a:lnSpc>
              <a:spcBef>
                <a:spcPts val="0"/>
              </a:spcBef>
              <a:spcAft>
                <a:spcPts val="0"/>
              </a:spcAft>
              <a:buNone/>
            </a:pPr>
            <a:r>
              <a:rPr lang="en" sz="1400" b="1">
                <a:solidFill>
                  <a:schemeClr val="dk1"/>
                </a:solidFill>
              </a:rPr>
              <a:t>Encourage charity in wills</a:t>
            </a:r>
            <a:endParaRPr sz="1400">
              <a:solidFill>
                <a:schemeClr val="dk1"/>
              </a:solidFill>
            </a:endParaRPr>
          </a:p>
          <a:p>
            <a:pPr marL="0" lvl="0" indent="0" algn="l" rtl="0">
              <a:spcBef>
                <a:spcPts val="0"/>
              </a:spcBef>
              <a:spcAft>
                <a:spcPts val="0"/>
              </a:spcAft>
              <a:buNone/>
            </a:pPr>
            <a:endParaRPr sz="1400"/>
          </a:p>
          <a:p>
            <a:pPr marL="0" lvl="0" indent="0" algn="l" rtl="0">
              <a:spcBef>
                <a:spcPts val="0"/>
              </a:spcBef>
              <a:spcAft>
                <a:spcPts val="0"/>
              </a:spcAft>
              <a:buNone/>
            </a:pPr>
            <a:r>
              <a:rPr lang="en" sz="1400"/>
              <a:t>Identify a value: Organization’s Legacy Society members want everyone in our community to have a safe home.</a:t>
            </a:r>
            <a:endParaRPr sz="1400"/>
          </a:p>
          <a:p>
            <a:pPr marL="0" lvl="0" indent="0" algn="l" rtl="0">
              <a:spcBef>
                <a:spcPts val="0"/>
              </a:spcBef>
              <a:spcAft>
                <a:spcPts val="0"/>
              </a:spcAft>
              <a:buNone/>
            </a:pPr>
            <a:r>
              <a:rPr lang="en" sz="1400"/>
              <a:t>Associate status with that value - “Join today”</a:t>
            </a:r>
            <a:endParaRPr sz="1400"/>
          </a:p>
          <a:p>
            <a:pPr marL="0" lvl="0" indent="0" algn="l" rtl="0">
              <a:spcBef>
                <a:spcPts val="0"/>
              </a:spcBef>
              <a:spcAft>
                <a:spcPts val="0"/>
              </a:spcAft>
              <a:buNone/>
            </a:pPr>
            <a:r>
              <a:rPr lang="en" sz="1400"/>
              <a:t>Create “experienced gift value” today (remember the brain chemistry?)</a:t>
            </a:r>
            <a:endParaRPr sz="1400"/>
          </a:p>
          <a:p>
            <a:pPr marL="0" lvl="0" indent="0" algn="l" rtl="0">
              <a:spcBef>
                <a:spcPts val="0"/>
              </a:spcBef>
              <a:spcAft>
                <a:spcPts val="0"/>
              </a:spcAft>
              <a:buNone/>
            </a:pPr>
            <a:endParaRPr sz="1400"/>
          </a:p>
          <a:p>
            <a:pPr marL="0" lvl="0" indent="0" algn="l" rtl="0">
              <a:lnSpc>
                <a:spcPct val="115000"/>
              </a:lnSpc>
              <a:spcBef>
                <a:spcPts val="1400"/>
              </a:spcBef>
              <a:spcAft>
                <a:spcPts val="0"/>
              </a:spcAft>
              <a:buClr>
                <a:schemeClr val="dk1"/>
              </a:buClr>
              <a:buSzPts val="1100"/>
              <a:buFont typeface="Arial"/>
              <a:buNone/>
            </a:pPr>
            <a:r>
              <a:rPr lang="en" sz="1400" b="1">
                <a:solidFill>
                  <a:schemeClr val="dk1"/>
                </a:solidFill>
              </a:rPr>
              <a:t>Come from a place of being helpful.</a:t>
            </a:r>
            <a:endParaRPr sz="14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400" b="1" u="sng">
                <a:solidFill>
                  <a:srgbClr val="0097A7"/>
                </a:solidFill>
                <a:hlinkClick r:id="rId3">
                  <a:extLst>
                    <a:ext uri="{A12FA001-AC4F-418D-AE19-62706E023703}">
                      <ahyp:hlinkClr xmlns:ahyp="http://schemas.microsoft.com/office/drawing/2018/hyperlinkcolor" val="tx"/>
                    </a:ext>
                  </a:extLst>
                </a:hlinkClick>
              </a:rPr>
              <a:t>Everyone should have a will</a:t>
            </a:r>
            <a:r>
              <a:rPr lang="en" sz="1400" b="1">
                <a:solidFill>
                  <a:schemeClr val="dk1"/>
                </a:solidFill>
              </a:rPr>
              <a:t>.</a:t>
            </a:r>
            <a:r>
              <a:rPr lang="en" sz="1400">
                <a:solidFill>
                  <a:schemeClr val="dk1"/>
                </a:solidFill>
              </a:rPr>
              <a:t> So a good place to begin with your marketing is simply to offer helpful content (e.g., on your website, in your e-newsletter or on your blog) about why people need wills. To take care of their loved ones. To make administering their estate less of a burden for family or friends. To assure their hard-earned assets are directed where they most wish them to go – because you can’t take it with you! You can’t write their wills for them; that would be a conflict of interest. But you can provide simple language they can share with their advisors for leaving a bequest to your charity (here’s an </a:t>
            </a:r>
            <a:r>
              <a:rPr lang="en" sz="1400" u="sng">
                <a:solidFill>
                  <a:srgbClr val="0097A7"/>
                </a:solidFill>
                <a:hlinkClick r:id="rId4">
                  <a:extLst>
                    <a:ext uri="{A12FA001-AC4F-418D-AE19-62706E023703}">
                      <ahyp:hlinkClr xmlns:ahyp="http://schemas.microsoft.com/office/drawing/2018/hyperlinkcolor" val="tx"/>
                    </a:ext>
                  </a:extLst>
                </a:hlinkClick>
              </a:rPr>
              <a:t>example from Alex’s Lemonade Stand</a:t>
            </a:r>
            <a:r>
              <a:rPr lang="en" sz="1400" u="sng">
                <a:solidFill>
                  <a:schemeClr val="dk1"/>
                </a:solidFill>
              </a:rPr>
              <a:t>)</a:t>
            </a:r>
            <a:r>
              <a:rPr lang="en" sz="1400">
                <a:solidFill>
                  <a:schemeClr val="dk1"/>
                </a:solidFill>
              </a:rPr>
              <a:t>. They may not use this information right away, and they may or may not notify you if they do this, but at least you’ve planted the seed. And from little seeds, big plants sometimes grow.</a:t>
            </a:r>
            <a:endParaRPr sz="1400">
              <a:solidFill>
                <a:schemeClr val="dk1"/>
              </a:solidFill>
            </a:endParaRPr>
          </a:p>
          <a:p>
            <a:pPr marL="0" lvl="0" indent="0" algn="l" rtl="0">
              <a:lnSpc>
                <a:spcPct val="115000"/>
              </a:lnSpc>
              <a:spcBef>
                <a:spcPts val="1200"/>
              </a:spcBef>
              <a:spcAft>
                <a:spcPts val="0"/>
              </a:spcAft>
              <a:buNone/>
            </a:pPr>
            <a:r>
              <a:rPr lang="en" b="1">
                <a:solidFill>
                  <a:schemeClr val="dk1"/>
                </a:solidFill>
              </a:rPr>
              <a:t>You might be surprised how many donors with heirs will still leave a charitable bequest. </a:t>
            </a:r>
            <a:r>
              <a:rPr lang="en">
                <a:solidFill>
                  <a:schemeClr val="dk1"/>
                </a:solidFill>
              </a:rPr>
              <a:t>I’ve worked with plenty of wealthy philanthropists who don’t want to leave too much to their children, because they want them to become confident, productive, contributing members of society. If someone has a $50 million estate, for example, they may leave $15 million to each of their two kids and $20 million to charity. I’ve also worked with less wealthy donors who still want to leave a legacy to a beloved charity they’ve supported throughout their lifetimes. “</a:t>
            </a:r>
            <a:r>
              <a:rPr lang="en" i="1">
                <a:solidFill>
                  <a:schemeClr val="dk1"/>
                </a:solidFill>
              </a:rPr>
              <a:t>My kids won’t miss an extra $10,000 when I die, and this is something I’d like to do – both to communicate my ethics to my heirs and to leave the community improved by my philanthropy.</a:t>
            </a:r>
            <a:r>
              <a:rPr lang="en">
                <a:solidFill>
                  <a:schemeClr val="dk1"/>
                </a:solidFill>
              </a:rPr>
              <a:t>”</a:t>
            </a:r>
            <a:endParaRPr>
              <a:solidFill>
                <a:schemeClr val="dk1"/>
              </a:solidFill>
            </a:endParaRPr>
          </a:p>
          <a:p>
            <a:pPr marL="0" lvl="0" indent="0" algn="l" rtl="0">
              <a:lnSpc>
                <a:spcPct val="115000"/>
              </a:lnSpc>
              <a:spcBef>
                <a:spcPts val="1400"/>
              </a:spcBef>
              <a:spcAft>
                <a:spcPts val="0"/>
              </a:spcAft>
              <a:buNone/>
            </a:pPr>
            <a:r>
              <a:rPr lang="en" sz="1300" b="1">
                <a:solidFill>
                  <a:schemeClr val="dk1"/>
                </a:solidFill>
              </a:rPr>
              <a:t>Here are some simple bequest marketing strategies:</a:t>
            </a:r>
            <a:endParaRPr sz="13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 b="1">
                <a:solidFill>
                  <a:schemeClr val="dk1"/>
                </a:solidFill>
              </a:rPr>
              <a:t>On your website:</a:t>
            </a:r>
            <a:r>
              <a:rPr lang="en">
                <a:solidFill>
                  <a:schemeClr val="dk1"/>
                </a:solidFill>
              </a:rPr>
              <a:t> “</a:t>
            </a:r>
            <a:r>
              <a:rPr lang="en" i="1">
                <a:solidFill>
                  <a:schemeClr val="dk1"/>
                </a:solidFill>
              </a:rPr>
              <a:t>Where there’s a will there’s a way. Learn how a will can help you accomplish personal family, financial and charitable objectives.”</a:t>
            </a:r>
            <a:endParaRPr i="1">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On your donation landing page:</a:t>
            </a:r>
            <a:r>
              <a:rPr lang="en">
                <a:solidFill>
                  <a:schemeClr val="dk1"/>
                </a:solidFill>
              </a:rPr>
              <a:t>“</a:t>
            </a:r>
            <a:r>
              <a:rPr lang="en" i="1">
                <a:solidFill>
                  <a:schemeClr val="dk1"/>
                </a:solidFill>
              </a:rPr>
              <a:t>What will your legacy be?</a:t>
            </a:r>
            <a:r>
              <a:rPr lang="en">
                <a:solidFill>
                  <a:schemeClr val="dk1"/>
                </a:solidFill>
              </a:rPr>
              <a:t>” “</a:t>
            </a:r>
            <a:r>
              <a:rPr lang="en" i="1">
                <a:solidFill>
                  <a:schemeClr val="dk1"/>
                </a:solidFill>
              </a:rPr>
              <a:t>Consider leaving a legacy to memorialize your important values</a:t>
            </a:r>
            <a:r>
              <a:rPr lang="en">
                <a:solidFill>
                  <a:schemeClr val="dk1"/>
                </a:solidFill>
              </a:rPr>
              <a:t>.” Then include suggested language.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On your outer mailing envelopes or email signature:</a:t>
            </a:r>
            <a:r>
              <a:rPr lang="en">
                <a:solidFill>
                  <a:schemeClr val="dk1"/>
                </a:solidFill>
              </a:rPr>
              <a:t>“</a:t>
            </a:r>
            <a:r>
              <a:rPr lang="en" i="1">
                <a:solidFill>
                  <a:schemeClr val="dk1"/>
                </a:solidFill>
              </a:rPr>
              <a:t>Please remember XYZ charity in your will.</a:t>
            </a:r>
            <a:r>
              <a:rPr lang="en">
                <a:solidFill>
                  <a:schemeClr val="dk1"/>
                </a:solidFill>
              </a:rPr>
              <a: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Ask donors if they’ve made provision for your charity in their estate plans.</a:t>
            </a:r>
            <a:r>
              <a:rPr lang="en">
                <a:solidFill>
                  <a:schemeClr val="dk1"/>
                </a:solidFill>
              </a:rPr>
              <a:t> Do this: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On your mailed appeal donor remit pieces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On your online donation landing page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In a mailed or emailed survey</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As an insert to another publication (e.g., annual report; program brochure; volunteer application)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Ask donors if they’d like more information</a:t>
            </a:r>
            <a:r>
              <a:rPr lang="en">
                <a:solidFill>
                  <a:schemeClr val="dk1"/>
                </a:solidFill>
              </a:rPr>
              <a:t> about leaving a bequest.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Send a targeted mailing.</a:t>
            </a:r>
            <a:r>
              <a:rPr lang="en">
                <a:solidFill>
                  <a:schemeClr val="dk1"/>
                </a:solidFill>
              </a:rPr>
              <a:t> If you’ve done some predictive modeling around “planned giving likelihood” you may have a good idea who your best prospects are, so save more expensive targeted legacy campaigns for them (or for folks who’ve given frequently and are clearly loyal).</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e326057d0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be326057d0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baaf0701ae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baaf0701ae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Real estate - house or vacation property, rental property</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Business interest - how is it structured? Don’t have to give it all - most gifts are for a partial interest</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Virtual currency - </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Art or collectibles - related use rule can make this more complicated to assess, but often still attractive, especially it the “thing” has carrying costs, like insurance, storage, etc.</a:t>
            </a:r>
            <a:endParaRPr sz="1400" i="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bcf02272e2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bcf02272e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People like to belong to groups of like-minded folks who share their values. </a:t>
            </a:r>
            <a:r>
              <a:rPr lang="en">
                <a:solidFill>
                  <a:schemeClr val="dk1"/>
                </a:solidFill>
              </a:rPr>
              <a:t>Human beings are joiners. The like being part of a ‘club’– even if it only means you recognize them on a donor honor roll, send them a certificate or share a special newsletter with them. So do what you can to show legacy donors are much you honor them.</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Ongoing cultivation and stewardship is important for all donors if you want to retain them.</a:t>
            </a:r>
            <a:r>
              <a:rPr lang="en">
                <a:solidFill>
                  <a:schemeClr val="dk1"/>
                </a:solidFill>
              </a:rPr>
              <a:t> But it’s true in spades for legacy donors. Because these gifts are often revocable. If you’re out of sight with these folks you risk being out of mind the next time they visit their attorney. Or perhaps another charity will actively ask them to name them as a retirement or insurance plan beneficiary. This is easy enough for them to change, so why wouldn’t they if they’ll get more high fives and pats on the back from someone else?</a:t>
            </a:r>
            <a:endParaRPr>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 sz="1300" b="1">
                <a:solidFill>
                  <a:schemeClr val="dk1"/>
                </a:solidFill>
              </a:rPr>
              <a:t>Here are some simple legacy recognition society strategies:</a:t>
            </a:r>
            <a:endParaRPr sz="13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 b="1">
                <a:solidFill>
                  <a:schemeClr val="dk1"/>
                </a:solidFill>
              </a:rPr>
              <a:t>Publicly recognize members </a:t>
            </a:r>
            <a:r>
              <a:rPr lang="en">
                <a:solidFill>
                  <a:schemeClr val="dk1"/>
                </a:solidFill>
              </a:rPr>
              <a:t>(with permission) wherever you have donor honor rolls (e.g., annual report; newsletter; programs; website).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Host an annual recognition event </a:t>
            </a:r>
            <a:r>
              <a:rPr lang="en">
                <a:solidFill>
                  <a:schemeClr val="dk1"/>
                </a:solidFill>
              </a:rPr>
              <a:t>(virtual or in-person) to reinforce donor commitment. This is an opportunity to have donors share their personal stories as to why they made this gift, which works to inspire others to sustain or even increase their own giving.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Offer periodic informational events</a:t>
            </a:r>
            <a:r>
              <a:rPr lang="en">
                <a:solidFill>
                  <a:schemeClr val="dk1"/>
                </a:solidFill>
              </a:rPr>
              <a:t> (e.g., town halls, brown bags; fireside chats) to keep donors apprised of the latest goings-on and focused on the values you and they are enacting together.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Publish a legacy society newsletter or blog.</a:t>
            </a:r>
            <a:endParaRPr b="1">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b5f1dd5cfe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b5f1dd5cf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Clr>
                <a:schemeClr val="dk1"/>
              </a:buClr>
              <a:buSzPts val="1100"/>
              <a:buFont typeface="Arial"/>
              <a:buNone/>
            </a:pPr>
            <a:r>
              <a:rPr lang="en" sz="2100">
                <a:solidFill>
                  <a:srgbClr val="666666"/>
                </a:solidFill>
              </a:rPr>
              <a:t>What happens to the assets after the donor’s lifetime?</a:t>
            </a:r>
            <a:endParaRPr sz="5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baaf0701ae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baaf0701ae_0_3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5f1dd5cf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b5f1dd5cf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baaf0701ae_0_3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baaf0701ae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1200"/>
              </a:spcBef>
              <a:spcAft>
                <a:spcPts val="0"/>
              </a:spcAft>
              <a:buNone/>
            </a:pPr>
            <a:r>
              <a:rPr lang="en" sz="1400">
                <a:solidFill>
                  <a:srgbClr val="434343"/>
                </a:solidFill>
              </a:rPr>
              <a:t>From Giving USA:</a:t>
            </a:r>
            <a:endParaRPr sz="1400">
              <a:solidFill>
                <a:srgbClr val="434343"/>
              </a:solidFill>
            </a:endParaRPr>
          </a:p>
          <a:p>
            <a:pPr marL="457200" lvl="0" indent="-317500" algn="l" rtl="0">
              <a:lnSpc>
                <a:spcPct val="115000"/>
              </a:lnSpc>
              <a:spcBef>
                <a:spcPts val="1200"/>
              </a:spcBef>
              <a:spcAft>
                <a:spcPts val="0"/>
              </a:spcAft>
              <a:buClr>
                <a:srgbClr val="434343"/>
              </a:buClr>
              <a:buSzPts val="1400"/>
              <a:buChar char="●"/>
            </a:pPr>
            <a:r>
              <a:rPr lang="en" sz="1400">
                <a:solidFill>
                  <a:srgbClr val="434343"/>
                </a:solidFill>
              </a:rPr>
              <a:t>The average donor writes their first will at age 44.</a:t>
            </a:r>
            <a:endParaRPr sz="1400">
              <a:solidFill>
                <a:srgbClr val="434343"/>
              </a:solidFill>
            </a:endParaRPr>
          </a:p>
          <a:p>
            <a:pPr marL="457200" lvl="0" indent="-317500" algn="l" rtl="0">
              <a:lnSpc>
                <a:spcPct val="115000"/>
              </a:lnSpc>
              <a:spcBef>
                <a:spcPts val="0"/>
              </a:spcBef>
              <a:spcAft>
                <a:spcPts val="0"/>
              </a:spcAft>
              <a:buClr>
                <a:srgbClr val="434343"/>
              </a:buClr>
              <a:buSzPts val="1400"/>
              <a:buChar char="●"/>
            </a:pPr>
            <a:r>
              <a:rPr lang="en" sz="1400">
                <a:solidFill>
                  <a:srgbClr val="434343"/>
                </a:solidFill>
              </a:rPr>
              <a:t>53% of donors set up their first legacy gift at writing their first will.</a:t>
            </a:r>
            <a:endParaRPr sz="1400">
              <a:solidFill>
                <a:srgbClr val="434343"/>
              </a:solidFill>
            </a:endParaRPr>
          </a:p>
          <a:p>
            <a:pPr marL="457200" lvl="0" indent="-317500" algn="l" rtl="0">
              <a:lnSpc>
                <a:spcPct val="115000"/>
              </a:lnSpc>
              <a:spcBef>
                <a:spcPts val="0"/>
              </a:spcBef>
              <a:spcAft>
                <a:spcPts val="0"/>
              </a:spcAft>
              <a:buClr>
                <a:srgbClr val="434343"/>
              </a:buClr>
              <a:buSzPts val="1400"/>
              <a:buChar char="●"/>
            </a:pPr>
            <a:r>
              <a:rPr lang="en" sz="1400">
                <a:solidFill>
                  <a:srgbClr val="434343"/>
                </a:solidFill>
              </a:rPr>
              <a:t>The average age at which donors made their first planned gift was 52.8 years old.</a:t>
            </a:r>
            <a:endParaRPr sz="1400">
              <a:solidFill>
                <a:srgbClr val="434343"/>
              </a:solidFill>
            </a:endParaRPr>
          </a:p>
          <a:p>
            <a:pPr marL="457200" lvl="0" indent="-317500" algn="l" rtl="0">
              <a:lnSpc>
                <a:spcPct val="115000"/>
              </a:lnSpc>
              <a:spcBef>
                <a:spcPts val="0"/>
              </a:spcBef>
              <a:spcAft>
                <a:spcPts val="0"/>
              </a:spcAft>
              <a:buClr>
                <a:srgbClr val="434343"/>
              </a:buClr>
              <a:buSzPts val="1400"/>
              <a:buChar char="●"/>
            </a:pPr>
            <a:r>
              <a:rPr lang="en" sz="1400">
                <a:solidFill>
                  <a:srgbClr val="434343"/>
                </a:solidFill>
              </a:rPr>
              <a:t>68% of donors make their legacy gift via a charitable bequest.</a:t>
            </a:r>
            <a:endParaRPr sz="1400">
              <a:solidFill>
                <a:srgbClr val="434343"/>
              </a:solidFill>
            </a:endParaRPr>
          </a:p>
          <a:p>
            <a:pPr marL="457200" lvl="0" indent="-317500" algn="l" rtl="0">
              <a:lnSpc>
                <a:spcPct val="115000"/>
              </a:lnSpc>
              <a:spcBef>
                <a:spcPts val="0"/>
              </a:spcBef>
              <a:spcAft>
                <a:spcPts val="0"/>
              </a:spcAft>
              <a:buClr>
                <a:srgbClr val="434343"/>
              </a:buClr>
              <a:buSzPts val="1400"/>
              <a:buChar char="●"/>
            </a:pPr>
            <a:r>
              <a:rPr lang="en" sz="1400">
                <a:solidFill>
                  <a:srgbClr val="434343"/>
                </a:solidFill>
              </a:rPr>
              <a:t>Close to 30% of donors make their legacy gift by naming the charity as a beneficiary of their retirement plan.</a:t>
            </a:r>
            <a:endParaRPr sz="1400">
              <a:solidFill>
                <a:srgbClr val="434343"/>
              </a:solidFill>
            </a:endParaRPr>
          </a:p>
          <a:p>
            <a:pPr marL="457200" lvl="0" indent="-317500" algn="l" rtl="0">
              <a:lnSpc>
                <a:spcPct val="115000"/>
              </a:lnSpc>
              <a:spcBef>
                <a:spcPts val="0"/>
              </a:spcBef>
              <a:spcAft>
                <a:spcPts val="0"/>
              </a:spcAft>
              <a:buClr>
                <a:srgbClr val="434343"/>
              </a:buClr>
              <a:buSzPts val="1400"/>
              <a:buChar char="●"/>
            </a:pPr>
            <a:r>
              <a:rPr lang="en" sz="1400">
                <a:solidFill>
                  <a:srgbClr val="434343"/>
                </a:solidFill>
              </a:rPr>
              <a:t>A </a:t>
            </a:r>
            <a:r>
              <a:rPr lang="en" sz="1400" i="1">
                <a:solidFill>
                  <a:srgbClr val="434343"/>
                </a:solidFill>
              </a:rPr>
              <a:t>planned</a:t>
            </a:r>
            <a:r>
              <a:rPr lang="en" sz="1400">
                <a:solidFill>
                  <a:srgbClr val="434343"/>
                </a:solidFill>
              </a:rPr>
              <a:t> gift simply means the donor thinks about it; it’s not made on impulse (It is outright or deferred).</a:t>
            </a:r>
            <a:endParaRPr sz="1400">
              <a:solidFill>
                <a:srgbClr val="434343"/>
              </a:solidFill>
            </a:endParaRPr>
          </a:p>
          <a:p>
            <a:pPr marL="457200" lvl="0" indent="-317500" algn="l" rtl="0">
              <a:lnSpc>
                <a:spcPct val="115000"/>
              </a:lnSpc>
              <a:spcBef>
                <a:spcPts val="0"/>
              </a:spcBef>
              <a:spcAft>
                <a:spcPts val="0"/>
              </a:spcAft>
              <a:buClr>
                <a:srgbClr val="434343"/>
              </a:buClr>
              <a:buSzPts val="1400"/>
              <a:buChar char="●"/>
            </a:pPr>
            <a:r>
              <a:rPr lang="en" sz="1400">
                <a:solidFill>
                  <a:srgbClr val="434343"/>
                </a:solidFill>
              </a:rPr>
              <a:t>A </a:t>
            </a:r>
            <a:r>
              <a:rPr lang="en" sz="1400" i="1">
                <a:solidFill>
                  <a:srgbClr val="434343"/>
                </a:solidFill>
              </a:rPr>
              <a:t>deferred</a:t>
            </a:r>
            <a:r>
              <a:rPr lang="en" sz="1400">
                <a:solidFill>
                  <a:srgbClr val="434343"/>
                </a:solidFill>
              </a:rPr>
              <a:t> gift simply means the donor doesn’t give it to you today (It’s not outright, but comes to you after a specified term of years or after the donor dies).</a:t>
            </a:r>
            <a:endParaRPr sz="1400">
              <a:solidFill>
                <a:srgbClr val="434343"/>
              </a:solidFill>
            </a:endParaRPr>
          </a:p>
          <a:p>
            <a:pPr marL="457200" lvl="0" indent="-317500" algn="l" rtl="0">
              <a:lnSpc>
                <a:spcPct val="115000"/>
              </a:lnSpc>
              <a:spcBef>
                <a:spcPts val="0"/>
              </a:spcBef>
              <a:spcAft>
                <a:spcPts val="0"/>
              </a:spcAft>
              <a:buClr>
                <a:srgbClr val="434343"/>
              </a:buClr>
              <a:buSzPts val="1400"/>
              <a:buChar char="●"/>
            </a:pPr>
            <a:r>
              <a:rPr lang="en" sz="1400">
                <a:solidFill>
                  <a:srgbClr val="434343"/>
                </a:solidFill>
              </a:rPr>
              <a:t>A </a:t>
            </a:r>
            <a:r>
              <a:rPr lang="en" sz="1400" i="1">
                <a:solidFill>
                  <a:srgbClr val="434343"/>
                </a:solidFill>
              </a:rPr>
              <a:t>legacy</a:t>
            </a:r>
            <a:r>
              <a:rPr lang="en" sz="1400">
                <a:solidFill>
                  <a:srgbClr val="434343"/>
                </a:solidFill>
              </a:rPr>
              <a:t> gift simply means the donor makes the gift with an eye towards perpetuating their values after they’re gone (it is outright, and set up to leave a future income stream via an endowment or donor advised fund, or it is deferred).</a:t>
            </a:r>
            <a:endParaRPr sz="1400">
              <a:solidFill>
                <a:srgbClr val="434343"/>
              </a:solidFill>
            </a:endParaRPr>
          </a:p>
          <a:p>
            <a:pPr marL="0" lvl="0" indent="0" algn="l" rtl="0">
              <a:lnSpc>
                <a:spcPct val="115000"/>
              </a:lnSpc>
              <a:spcBef>
                <a:spcPts val="1400"/>
              </a:spcBef>
              <a:spcAft>
                <a:spcPts val="0"/>
              </a:spcAft>
              <a:buNone/>
            </a:pPr>
            <a:r>
              <a:rPr lang="en" sz="1400" b="1">
                <a:solidFill>
                  <a:srgbClr val="434343"/>
                </a:solidFill>
              </a:rPr>
              <a:t>The preponderance of legacy gifts come via simple gift arrangements</a:t>
            </a:r>
            <a:endParaRPr sz="1400" b="1">
              <a:solidFill>
                <a:srgbClr val="434343"/>
              </a:solidFill>
            </a:endParaRPr>
          </a:p>
          <a:p>
            <a:pPr marL="0" lvl="0" indent="0" algn="l" rtl="0">
              <a:lnSpc>
                <a:spcPct val="115000"/>
              </a:lnSpc>
              <a:spcBef>
                <a:spcPts val="1200"/>
              </a:spcBef>
              <a:spcAft>
                <a:spcPts val="0"/>
              </a:spcAft>
              <a:buNone/>
            </a:pPr>
            <a:r>
              <a:rPr lang="en" sz="1400" b="1">
                <a:solidFill>
                  <a:srgbClr val="434343"/>
                </a:solidFill>
              </a:rPr>
              <a:t>You can talk with donors about </a:t>
            </a:r>
            <a:r>
              <a:rPr lang="en" sz="1400" b="1" i="1">
                <a:solidFill>
                  <a:srgbClr val="434343"/>
                </a:solidFill>
              </a:rPr>
              <a:t>planning</a:t>
            </a:r>
            <a:r>
              <a:rPr lang="en" sz="1400" b="1">
                <a:solidFill>
                  <a:srgbClr val="434343"/>
                </a:solidFill>
              </a:rPr>
              <a:t> to leave a </a:t>
            </a:r>
            <a:r>
              <a:rPr lang="en" sz="1400" b="1" i="1">
                <a:solidFill>
                  <a:srgbClr val="434343"/>
                </a:solidFill>
              </a:rPr>
              <a:t>deferred</a:t>
            </a:r>
            <a:r>
              <a:rPr lang="en" sz="1400" b="1">
                <a:solidFill>
                  <a:srgbClr val="434343"/>
                </a:solidFill>
              </a:rPr>
              <a:t> </a:t>
            </a:r>
            <a:r>
              <a:rPr lang="en" sz="1400" b="1" i="1">
                <a:solidFill>
                  <a:srgbClr val="434343"/>
                </a:solidFill>
              </a:rPr>
              <a:t>legacy</a:t>
            </a:r>
            <a:r>
              <a:rPr lang="en" sz="1400" b="1">
                <a:solidFill>
                  <a:srgbClr val="434343"/>
                </a:solidFill>
              </a:rPr>
              <a:t> gift </a:t>
            </a:r>
            <a:r>
              <a:rPr lang="en" sz="1400">
                <a:solidFill>
                  <a:srgbClr val="434343"/>
                </a:solidFill>
              </a:rPr>
              <a:t>for the future without worrying about having to learn every detail about more complex giving vehicles like charitable remainder and annuity trusts, charitable lead trusts and gift annuities. It’s good to know a little so you can refer your donor to a legal or financial professional if you think you spot a situation where this would be beneficial for them, but don’t forget the basic legacy giving facts.</a:t>
            </a:r>
            <a:endParaRPr sz="1400">
              <a:solidFill>
                <a:srgbClr val="434343"/>
              </a:solidFill>
            </a:endParaRPr>
          </a:p>
          <a:p>
            <a:pPr marL="0" lvl="0" indent="0" algn="l" rtl="0">
              <a:lnSpc>
                <a:spcPct val="115000"/>
              </a:lnSpc>
              <a:spcBef>
                <a:spcPts val="1200"/>
              </a:spcBef>
              <a:spcAft>
                <a:spcPts val="0"/>
              </a:spcAft>
              <a:buNone/>
            </a:pPr>
            <a:r>
              <a:rPr lang="en" sz="1400" b="1">
                <a:solidFill>
                  <a:srgbClr val="434343"/>
                </a:solidFill>
              </a:rPr>
              <a:t>Over 80% of legacy donors make gifts that don’t require a whole lot of technical expertise</a:t>
            </a:r>
            <a:r>
              <a:rPr lang="en" sz="1400">
                <a:solidFill>
                  <a:srgbClr val="434343"/>
                </a:solidFill>
              </a:rPr>
              <a:t>.</a:t>
            </a:r>
            <a:r>
              <a:rPr lang="en" sz="1400">
                <a:solidFill>
                  <a:srgbClr val="434343"/>
                </a:solidFill>
                <a:uFill>
                  <a:noFill/>
                </a:uFill>
                <a:hlinkClick r:id="rId3">
                  <a:extLst>
                    <a:ext uri="{A12FA001-AC4F-418D-AE19-62706E023703}">
                      <ahyp:hlinkClr xmlns:ahyp="http://schemas.microsoft.com/office/drawing/2018/hyperlinkcolor" val="tx"/>
                    </a:ext>
                  </a:extLst>
                </a:hlinkClick>
              </a:rPr>
              <a:t> </a:t>
            </a:r>
            <a:r>
              <a:rPr lang="en" sz="1400" u="sng">
                <a:solidFill>
                  <a:srgbClr val="434343"/>
                </a:solidFill>
                <a:hlinkClick r:id="rId3">
                  <a:extLst>
                    <a:ext uri="{A12FA001-AC4F-418D-AE19-62706E023703}">
                      <ahyp:hlinkClr xmlns:ahyp="http://schemas.microsoft.com/office/drawing/2018/hyperlinkcolor" val="tx"/>
                    </a:ext>
                  </a:extLst>
                </a:hlinkClick>
              </a:rPr>
              <a:t>Stories sell, not data</a:t>
            </a:r>
            <a:r>
              <a:rPr lang="en" sz="1400">
                <a:solidFill>
                  <a:srgbClr val="434343"/>
                </a:solidFill>
              </a:rPr>
              <a:t>. Outcomes sell, not processes. So don’t fall into the rookie trap of thinking you must get into the weeds with your donors about giving vehicle complexities. Donors don’t give to you because you offer them a life income if they set up a charitable trust with you. They can get that same benefit with any charity. They give to </a:t>
            </a:r>
            <a:r>
              <a:rPr lang="en" sz="1400" i="1">
                <a:solidFill>
                  <a:srgbClr val="434343"/>
                </a:solidFill>
              </a:rPr>
              <a:t>your</a:t>
            </a:r>
            <a:r>
              <a:rPr lang="en" sz="1400">
                <a:solidFill>
                  <a:srgbClr val="434343"/>
                </a:solidFill>
              </a:rPr>
              <a:t> charity because you enact the values they cherish.</a:t>
            </a:r>
            <a:endParaRPr sz="1400">
              <a:solidFill>
                <a:srgbClr val="434343"/>
              </a:solidFill>
            </a:endParaRPr>
          </a:p>
          <a:p>
            <a:pPr marL="0" lvl="0" indent="0" algn="l" rtl="0">
              <a:lnSpc>
                <a:spcPct val="115000"/>
              </a:lnSpc>
              <a:spcBef>
                <a:spcPts val="1200"/>
              </a:spcBef>
              <a:spcAft>
                <a:spcPts val="0"/>
              </a:spcAft>
              <a:buNone/>
            </a:pPr>
            <a:r>
              <a:rPr lang="en" sz="1400">
                <a:solidFill>
                  <a:srgbClr val="434343"/>
                </a:solidFill>
              </a:rPr>
              <a:t>Russell James:</a:t>
            </a:r>
            <a:endParaRPr sz="1400">
              <a:solidFill>
                <a:srgbClr val="434343"/>
              </a:solidFill>
            </a:endParaRPr>
          </a:p>
          <a:p>
            <a:pPr marL="457200" lvl="0" indent="-317500" algn="l" rtl="0">
              <a:lnSpc>
                <a:spcPct val="115000"/>
              </a:lnSpc>
              <a:spcBef>
                <a:spcPts val="1600"/>
              </a:spcBef>
              <a:spcAft>
                <a:spcPts val="0"/>
              </a:spcAft>
              <a:buClr>
                <a:srgbClr val="434343"/>
              </a:buClr>
              <a:buSzPts val="1400"/>
              <a:buChar char="●"/>
            </a:pPr>
            <a:r>
              <a:rPr lang="en" sz="1400">
                <a:solidFill>
                  <a:srgbClr val="434343"/>
                </a:solidFill>
              </a:rPr>
              <a:t>Charitable giving is rewarding, like receiving money - but uniquely uses social attachment bonding mechanisms (chemicals)</a:t>
            </a:r>
            <a:endParaRPr sz="1400">
              <a:solidFill>
                <a:srgbClr val="434343"/>
              </a:solidFill>
            </a:endParaRPr>
          </a:p>
          <a:p>
            <a:pPr marL="457200" lvl="0" indent="-317500" algn="l" rtl="0">
              <a:lnSpc>
                <a:spcPct val="115000"/>
              </a:lnSpc>
              <a:spcBef>
                <a:spcPts val="0"/>
              </a:spcBef>
              <a:spcAft>
                <a:spcPts val="0"/>
              </a:spcAft>
              <a:buClr>
                <a:srgbClr val="434343"/>
              </a:buClr>
              <a:buSzPts val="1400"/>
              <a:buChar char="●"/>
            </a:pPr>
            <a:r>
              <a:rPr lang="en" sz="1400">
                <a:solidFill>
                  <a:srgbClr val="434343"/>
                </a:solidFill>
              </a:rPr>
              <a:t>Build family-social relationships  - especially in crisis / post-crisis - showing concern is what family and friends do</a:t>
            </a:r>
            <a:endParaRPr sz="1400">
              <a:solidFill>
                <a:srgbClr val="434343"/>
              </a:solidFill>
            </a:endParaRPr>
          </a:p>
          <a:p>
            <a:pPr marL="457200" lvl="0" indent="-317500" algn="l" rtl="0">
              <a:lnSpc>
                <a:spcPct val="115000"/>
              </a:lnSpc>
              <a:spcBef>
                <a:spcPts val="0"/>
              </a:spcBef>
              <a:spcAft>
                <a:spcPts val="0"/>
              </a:spcAft>
              <a:buClr>
                <a:srgbClr val="434343"/>
              </a:buClr>
              <a:buSzPts val="1400"/>
              <a:buChar char="●"/>
            </a:pPr>
            <a:r>
              <a:rPr lang="en" sz="1400">
                <a:solidFill>
                  <a:srgbClr val="434343"/>
                </a:solidFill>
              </a:rPr>
              <a:t>Childlessness, consistency, capacity</a:t>
            </a:r>
            <a:endParaRPr sz="1400">
              <a:solidFill>
                <a:srgbClr val="434343"/>
              </a:solidFill>
            </a:endParaRPr>
          </a:p>
          <a:p>
            <a:pPr marL="457200" lvl="0" indent="-317500" algn="l" rtl="0">
              <a:lnSpc>
                <a:spcPct val="115000"/>
              </a:lnSpc>
              <a:spcBef>
                <a:spcPts val="0"/>
              </a:spcBef>
              <a:spcAft>
                <a:spcPts val="0"/>
              </a:spcAft>
              <a:buClr>
                <a:srgbClr val="434343"/>
              </a:buClr>
              <a:buSzPts val="1400"/>
              <a:buChar char="●"/>
            </a:pPr>
            <a:r>
              <a:rPr lang="en" sz="1400">
                <a:solidFill>
                  <a:srgbClr val="434343"/>
                </a:solidFill>
              </a:rPr>
              <a:t>NOT market-contract relationships (write, call, visit) &gt; DONORS without CHILDREN</a:t>
            </a:r>
            <a:endParaRPr sz="1400">
              <a:solidFill>
                <a:srgbClr val="434343"/>
              </a:solidFill>
            </a:endParaRPr>
          </a:p>
          <a:p>
            <a:pPr marL="457200" lvl="0" indent="-317500" algn="l" rtl="0">
              <a:spcBef>
                <a:spcPts val="0"/>
              </a:spcBef>
              <a:spcAft>
                <a:spcPts val="0"/>
              </a:spcAft>
              <a:buClr>
                <a:srgbClr val="434343"/>
              </a:buClr>
              <a:buSzPts val="1400"/>
              <a:buChar char="●"/>
            </a:pPr>
            <a:r>
              <a:rPr lang="en" sz="1400">
                <a:solidFill>
                  <a:srgbClr val="434343"/>
                </a:solidFill>
              </a:rPr>
              <a:t>Donors want to be heroes - crisis for those served, not crisis for the org</a:t>
            </a:r>
            <a:endParaRPr sz="1400">
              <a:solidFill>
                <a:srgbClr val="434343"/>
              </a:solidFill>
            </a:endParaRPr>
          </a:p>
          <a:p>
            <a:pPr marL="457200" lvl="0" indent="-317500" algn="l" rtl="0">
              <a:spcBef>
                <a:spcPts val="0"/>
              </a:spcBef>
              <a:spcAft>
                <a:spcPts val="0"/>
              </a:spcAft>
              <a:buClr>
                <a:srgbClr val="434343"/>
              </a:buClr>
              <a:buSzPts val="1400"/>
              <a:buChar char="●"/>
            </a:pPr>
            <a:r>
              <a:rPr lang="en" sz="1400">
                <a:solidFill>
                  <a:srgbClr val="434343"/>
                </a:solidFill>
              </a:rPr>
              <a:t>Emphasize the donor’s connection to your organization - donor stories NOT org need</a:t>
            </a:r>
            <a:endParaRPr sz="1400">
              <a:solidFill>
                <a:srgbClr val="434343"/>
              </a:solidFill>
            </a:endParaRPr>
          </a:p>
          <a:p>
            <a:pPr marL="457200" lvl="0" indent="-317500" algn="l" rtl="0">
              <a:spcBef>
                <a:spcPts val="0"/>
              </a:spcBef>
              <a:spcAft>
                <a:spcPts val="0"/>
              </a:spcAft>
              <a:buClr>
                <a:srgbClr val="434343"/>
              </a:buClr>
              <a:buSzPts val="1400"/>
              <a:buChar char="●"/>
            </a:pPr>
            <a:r>
              <a:rPr lang="en" sz="1400">
                <a:solidFill>
                  <a:srgbClr val="434343"/>
                </a:solidFill>
              </a:rPr>
              <a:t>Simple language and life stories (not technical or market terms) - the power of the social example</a:t>
            </a:r>
            <a:endParaRPr sz="1400">
              <a:solidFill>
                <a:srgbClr val="434343"/>
              </a:solidFill>
            </a:endParaRPr>
          </a:p>
          <a:p>
            <a:pPr marL="457200" lvl="0" indent="-317500" algn="l" rtl="0">
              <a:spcBef>
                <a:spcPts val="0"/>
              </a:spcBef>
              <a:spcAft>
                <a:spcPts val="0"/>
              </a:spcAft>
              <a:buClr>
                <a:srgbClr val="434343"/>
              </a:buClr>
              <a:buSzPts val="1400"/>
              <a:buChar char="●"/>
            </a:pPr>
            <a:r>
              <a:rPr lang="en" sz="1400">
                <a:solidFill>
                  <a:srgbClr val="434343"/>
                </a:solidFill>
              </a:rPr>
              <a:t>Talk to your grandmother - use family words (authentic, transparent, and informal)</a:t>
            </a:r>
            <a:endParaRPr sz="1400">
              <a:solidFill>
                <a:srgbClr val="434343"/>
              </a:solidFill>
            </a:endParaRPr>
          </a:p>
          <a:p>
            <a:pPr marL="457200" lvl="0" indent="-317500" algn="l" rtl="0">
              <a:spcBef>
                <a:spcPts val="0"/>
              </a:spcBef>
              <a:spcAft>
                <a:spcPts val="0"/>
              </a:spcAft>
              <a:buClr>
                <a:srgbClr val="434343"/>
              </a:buClr>
              <a:buSzPts val="1400"/>
              <a:buChar char="●"/>
            </a:pPr>
            <a:r>
              <a:rPr lang="en" sz="1400">
                <a:solidFill>
                  <a:srgbClr val="434343"/>
                </a:solidFill>
              </a:rPr>
              <a:t>Keep communicating so you are top of mind at the point of decision</a:t>
            </a:r>
            <a:endParaRPr sz="1300" b="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b5f1dd5cfe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b5f1dd5cf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transferred outside of one’s will to heirs/charitable interests.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Strongest predictor of charitable planning is childlessness</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lnSpc>
                <a:spcPct val="115000"/>
              </a:lnSpc>
              <a:spcBef>
                <a:spcPts val="0"/>
              </a:spcBef>
              <a:spcAft>
                <a:spcPts val="0"/>
              </a:spcAft>
              <a:buNone/>
            </a:pPr>
            <a:r>
              <a:rPr lang="en" sz="1400"/>
              <a:t>Appreciated securities and other appreciated assets</a:t>
            </a:r>
            <a:endParaRPr sz="1400"/>
          </a:p>
          <a:p>
            <a:pPr marL="0" lvl="0" indent="0" algn="l" rtl="0">
              <a:lnSpc>
                <a:spcPct val="115000"/>
              </a:lnSpc>
              <a:spcBef>
                <a:spcPts val="1600"/>
              </a:spcBef>
              <a:spcAft>
                <a:spcPts val="0"/>
              </a:spcAft>
              <a:buNone/>
            </a:pPr>
            <a:r>
              <a:rPr lang="en" sz="1400"/>
              <a:t>Retirement Accounts</a:t>
            </a:r>
            <a:endParaRPr sz="1400"/>
          </a:p>
          <a:p>
            <a:pPr marL="0" lvl="0" indent="0" algn="l" rtl="0">
              <a:lnSpc>
                <a:spcPct val="115000"/>
              </a:lnSpc>
              <a:spcBef>
                <a:spcPts val="1600"/>
              </a:spcBef>
              <a:spcAft>
                <a:spcPts val="0"/>
              </a:spcAft>
              <a:buNone/>
            </a:pPr>
            <a:r>
              <a:rPr lang="en" sz="1400"/>
              <a:t>Beneficiary designation (retirement accounts, life insurance)</a:t>
            </a:r>
            <a:endParaRPr sz="1400"/>
          </a:p>
          <a:p>
            <a:pPr marL="0" lvl="0" indent="0" algn="l" rtl="0">
              <a:spcBef>
                <a:spcPts val="16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baaf0701ae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baaf0701ae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a:p>
            <a:pPr marL="0" lvl="0" indent="0" algn="l" rtl="0">
              <a:lnSpc>
                <a:spcPct val="115000"/>
              </a:lnSpc>
              <a:spcBef>
                <a:spcPts val="0"/>
              </a:spcBef>
              <a:spcAft>
                <a:spcPts val="0"/>
              </a:spcAft>
              <a:buClr>
                <a:schemeClr val="dk1"/>
              </a:buClr>
              <a:buSzPts val="1100"/>
              <a:buFont typeface="Arial"/>
              <a:buNone/>
            </a:pPr>
            <a:r>
              <a:rPr lang="en" sz="1400"/>
              <a:t>Cash</a:t>
            </a:r>
            <a:endParaRPr sz="1400"/>
          </a:p>
          <a:p>
            <a:pPr marL="0" lvl="0" indent="0" algn="l" rtl="0">
              <a:lnSpc>
                <a:spcPct val="115000"/>
              </a:lnSpc>
              <a:spcBef>
                <a:spcPts val="1600"/>
              </a:spcBef>
              <a:spcAft>
                <a:spcPts val="0"/>
              </a:spcAft>
              <a:buClr>
                <a:schemeClr val="dk1"/>
              </a:buClr>
              <a:buSzPts val="1100"/>
              <a:buFont typeface="Arial"/>
              <a:buNone/>
            </a:pPr>
            <a:r>
              <a:rPr lang="en" sz="1400"/>
              <a:t>IRA Qualified Charitable Distribution</a:t>
            </a:r>
            <a:endParaRPr sz="1400"/>
          </a:p>
          <a:p>
            <a:pPr marL="0" lvl="0" indent="0" algn="l" rtl="0">
              <a:lnSpc>
                <a:spcPct val="115000"/>
              </a:lnSpc>
              <a:spcBef>
                <a:spcPts val="1600"/>
              </a:spcBef>
              <a:spcAft>
                <a:spcPts val="0"/>
              </a:spcAft>
              <a:buClr>
                <a:schemeClr val="dk1"/>
              </a:buClr>
              <a:buSzPts val="1100"/>
              <a:buFont typeface="Arial"/>
              <a:buNone/>
            </a:pPr>
            <a:r>
              <a:rPr lang="en" sz="1400"/>
              <a:t>Charitable Gift Annuity</a:t>
            </a:r>
            <a:endParaRPr sz="1400"/>
          </a:p>
          <a:p>
            <a:pPr marL="0" lvl="0" indent="0" algn="l" rtl="0">
              <a:spcBef>
                <a:spcPts val="1600"/>
              </a:spcBef>
              <a:spcAft>
                <a:spcPts val="0"/>
              </a:spcAft>
              <a:buNone/>
            </a:pPr>
            <a:r>
              <a:rPr lang="en" sz="1400"/>
              <a:t>A way to upgrade annual donors - get an indication of affinity and ability - and open the door to a conversation</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$300 / $600 for couples - deduction for cash gift for every taxpayer - even non-itemizers!</a:t>
            </a:r>
            <a:endParaRPr sz="1400"/>
          </a:p>
          <a:p>
            <a:pPr marL="0" lvl="0" indent="0" algn="l" rtl="0">
              <a:spcBef>
                <a:spcPts val="0"/>
              </a:spcBef>
              <a:spcAft>
                <a:spcPts val="0"/>
              </a:spcAft>
              <a:buNone/>
            </a:pPr>
            <a:endParaRPr sz="1400"/>
          </a:p>
          <a:p>
            <a:pPr marL="0" lvl="0" indent="0" algn="l" rtl="0">
              <a:spcBef>
                <a:spcPts val="0"/>
              </a:spcBef>
              <a:spcAft>
                <a:spcPts val="0"/>
              </a:spcAft>
              <a:buClr>
                <a:schemeClr val="dk1"/>
              </a:buClr>
              <a:buSzPts val="1100"/>
              <a:buFont typeface="Arial"/>
              <a:buNone/>
            </a:pPr>
            <a:r>
              <a:rPr lang="en" sz="1400"/>
              <a:t>CARES Act: increases the 60% limit for cash donations during 2021 to 100% for cash gifts to charities that are not donor advised funds or supporting organizations. </a:t>
            </a: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5f1dd5cf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5f1dd5c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a:solidFill>
                  <a:schemeClr val="dk1"/>
                </a:solidFill>
              </a:rPr>
              <a:t>Make a Qualified Charitable Distribution (QCD) of IRA assets</a:t>
            </a:r>
            <a:endParaRPr sz="1400" b="1">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Whether itemizing or claiming the standard deduction, individuals age 70½ and older can direct up to $100,000 per year tax-free from their Individual Retirement Accounts (IRAs) to operating charities through QCDs (no DAFs or private foundations).  By reducing the IRA balance, a QCD may also reduce the donor's taxable income in future years, lower the donor's taxable estate, and limit the IRA beneficiaries' tax liability.</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baaf0701ae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baaf0701a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If you are age 55 or older, you can help secure your retirement with a charitable gift annuity. In exchange for your gift of cash or stock, you receive fixed payments for Life at attractive rates, while securing a partial tax-deduction, if you itemize. It's also a wonderful way to provide for loved ones.</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r>
              <a:rPr lang="en" sz="1400"/>
              <a:t>If you use appreciated securities, also saves capital gains tax.</a:t>
            </a:r>
            <a:endParaRPr sz="1400"/>
          </a:p>
          <a:p>
            <a:pPr marL="0" lvl="0" indent="0" algn="l" rtl="0">
              <a:spcBef>
                <a:spcPts val="0"/>
              </a:spcBef>
              <a:spcAft>
                <a:spcPts val="0"/>
              </a:spcAft>
              <a:buNone/>
            </a:pPr>
            <a:r>
              <a:rPr lang="en" sz="1400"/>
              <a:t>Some of the payments you receive are tax-free.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Rates vary based on age, but as an example:</a:t>
            </a:r>
            <a:endParaRPr sz="1400"/>
          </a:p>
          <a:p>
            <a:pPr marL="457200" lvl="0" indent="-317500" algn="l" rtl="0">
              <a:spcBef>
                <a:spcPts val="0"/>
              </a:spcBef>
              <a:spcAft>
                <a:spcPts val="0"/>
              </a:spcAft>
              <a:buSzPts val="1400"/>
              <a:buChar char="●"/>
            </a:pPr>
            <a:r>
              <a:rPr lang="en" sz="1400"/>
              <a:t>70 years old: 4.7%</a:t>
            </a:r>
            <a:endParaRPr sz="1400"/>
          </a:p>
          <a:p>
            <a:pPr marL="457200" lvl="0" indent="-317500" algn="l" rtl="0">
              <a:spcBef>
                <a:spcPts val="0"/>
              </a:spcBef>
              <a:spcAft>
                <a:spcPts val="0"/>
              </a:spcAft>
              <a:buSzPts val="1400"/>
              <a:buChar char="●"/>
            </a:pPr>
            <a:r>
              <a:rPr lang="en" sz="1400"/>
              <a:t>Couple, both 73 years old: 4.4%</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Can also establish now and defer the start of payments to a future date.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Flexible, easy, guaranteed income AND charitable impact.</a:t>
            </a: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aaf0701a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aaf0701a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transferred outside of one’s will to heirs/charitable interests. </a:t>
            </a:r>
            <a:endParaRPr sz="1400"/>
          </a:p>
          <a:p>
            <a:pPr marL="0" lvl="0" indent="0" algn="l" rtl="0">
              <a:spcBef>
                <a:spcPts val="0"/>
              </a:spcBef>
              <a:spcAft>
                <a:spcPts val="0"/>
              </a:spcAft>
              <a:buNone/>
            </a:pPr>
            <a:endParaRPr sz="1400"/>
          </a:p>
          <a:p>
            <a:pPr marL="0" lvl="0" indent="0" algn="l" rtl="0">
              <a:lnSpc>
                <a:spcPct val="115000"/>
              </a:lnSpc>
              <a:spcBef>
                <a:spcPts val="0"/>
              </a:spcBef>
              <a:spcAft>
                <a:spcPts val="0"/>
              </a:spcAft>
              <a:buClr>
                <a:schemeClr val="dk1"/>
              </a:buClr>
              <a:buSzPts val="1100"/>
              <a:buFont typeface="Arial"/>
              <a:buNone/>
            </a:pPr>
            <a:r>
              <a:rPr lang="en" sz="1400"/>
              <a:t>Appreciated securities and other appreciated assets</a:t>
            </a:r>
            <a:endParaRPr sz="1400"/>
          </a:p>
          <a:p>
            <a:pPr marL="0" lvl="0" indent="0" algn="l" rtl="0">
              <a:lnSpc>
                <a:spcPct val="115000"/>
              </a:lnSpc>
              <a:spcBef>
                <a:spcPts val="1600"/>
              </a:spcBef>
              <a:spcAft>
                <a:spcPts val="0"/>
              </a:spcAft>
              <a:buClr>
                <a:schemeClr val="dk1"/>
              </a:buClr>
              <a:buSzPts val="1100"/>
              <a:buFont typeface="Arial"/>
              <a:buNone/>
            </a:pPr>
            <a:r>
              <a:rPr lang="en" sz="1400"/>
              <a:t>Retirement Accounts</a:t>
            </a:r>
            <a:endParaRPr sz="1400"/>
          </a:p>
          <a:p>
            <a:pPr marL="0" lvl="0" indent="0" algn="l" rtl="0">
              <a:lnSpc>
                <a:spcPct val="115000"/>
              </a:lnSpc>
              <a:spcBef>
                <a:spcPts val="1600"/>
              </a:spcBef>
              <a:spcAft>
                <a:spcPts val="0"/>
              </a:spcAft>
              <a:buClr>
                <a:schemeClr val="dk1"/>
              </a:buClr>
              <a:buSzPts val="1100"/>
              <a:buFont typeface="Arial"/>
              <a:buNone/>
            </a:pPr>
            <a:r>
              <a:rPr lang="en" sz="1400"/>
              <a:t>Beneficiary designation (retirement accounts, life insurance)</a:t>
            </a:r>
            <a:endParaRPr sz="1400"/>
          </a:p>
          <a:p>
            <a:pPr marL="0" lvl="0" indent="0" algn="l" rtl="0">
              <a:spcBef>
                <a:spcPts val="1600"/>
              </a:spcBef>
              <a:spcAft>
                <a:spcPts val="0"/>
              </a:spcAft>
              <a:buNone/>
            </a:pP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baaf0701ae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baaf0701ae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Give appreciated stock or mutual fund shares</a:t>
            </a:r>
            <a:r>
              <a:rPr lang="en" sz="1400"/>
              <a:t>, avoid capital gains taxes</a:t>
            </a:r>
            <a:endParaRPr sz="1400" i="1">
              <a:highlight>
                <a:srgbClr val="FFFF00"/>
              </a:highlight>
            </a:endParaRPr>
          </a:p>
          <a:p>
            <a:pPr marL="457200" lvl="0" indent="0" algn="l" rtl="0">
              <a:spcBef>
                <a:spcPts val="0"/>
              </a:spcBef>
              <a:spcAft>
                <a:spcPts val="0"/>
              </a:spcAft>
              <a:buNone/>
            </a:pPr>
            <a:endParaRPr sz="1400"/>
          </a:p>
          <a:p>
            <a:pPr marL="0" lvl="0" indent="0" algn="l" rtl="0">
              <a:spcBef>
                <a:spcPts val="0"/>
              </a:spcBef>
              <a:spcAft>
                <a:spcPts val="0"/>
              </a:spcAft>
              <a:buNone/>
            </a:pPr>
            <a:r>
              <a:rPr lang="en" sz="1400" b="1"/>
              <a:t>Make a Qualified Charitable Distribution (QCD) of IRA assets</a:t>
            </a:r>
            <a:endParaRPr sz="1400" b="1"/>
          </a:p>
          <a:p>
            <a:pPr marL="0" lvl="0" indent="0" algn="l" rtl="0">
              <a:spcBef>
                <a:spcPts val="0"/>
              </a:spcBef>
              <a:spcAft>
                <a:spcPts val="0"/>
              </a:spcAft>
              <a:buNone/>
            </a:pPr>
            <a:r>
              <a:rPr lang="en" sz="1400"/>
              <a:t>Whether itemizing or claiming the standard deduction, individuals age 70½ and older can direct up to $100,000 per year tax-free from their Individual Retirement Accounts (IRAs) to operating charities through QCDs (no DAFs or private foundations).  By reducing the IRA balance, a QCD may also reduce the donor's taxable income in future years, lower the donor's taxable estate, and limit the IRA beneficiaries' tax liability.</a:t>
            </a:r>
            <a:endParaRPr sz="1400"/>
          </a:p>
          <a:p>
            <a:pPr marL="457200" lvl="0" indent="0" algn="l" rtl="0">
              <a:spcBef>
                <a:spcPts val="0"/>
              </a:spcBef>
              <a:spcAft>
                <a:spcPts val="0"/>
              </a:spcAft>
              <a:buNone/>
            </a:pPr>
            <a:endParaRPr sz="1400"/>
          </a:p>
          <a:p>
            <a:pPr marL="0" lvl="0" indent="0" algn="l" rtl="0">
              <a:spcBef>
                <a:spcPts val="0"/>
              </a:spcBef>
              <a:spcAft>
                <a:spcPts val="0"/>
              </a:spcAft>
              <a:buNone/>
            </a:pPr>
            <a:r>
              <a:rPr lang="en" sz="1400" i="1">
                <a:highlight>
                  <a:srgbClr val="00FF00"/>
                </a:highlight>
              </a:rPr>
              <a:t>IRA revaluations at end of year determine next year’s QCD - folks may be getting surprised by how much they have to withdraw</a:t>
            </a:r>
            <a:endParaRPr sz="1400" i="1">
              <a:highlight>
                <a:srgbClr val="00FF00"/>
              </a:highlight>
            </a:endParaRPr>
          </a:p>
          <a:p>
            <a:pPr marL="0" lvl="0" indent="0" algn="l" rtl="0">
              <a:spcBef>
                <a:spcPts val="0"/>
              </a:spcBef>
              <a:spcAft>
                <a:spcPts val="0"/>
              </a:spcAft>
              <a:buNone/>
            </a:pPr>
            <a:endParaRPr sz="1400"/>
          </a:p>
          <a:p>
            <a:pPr marL="0" lvl="0" indent="0" algn="l" rtl="0">
              <a:spcBef>
                <a:spcPts val="0"/>
              </a:spcBef>
              <a:spcAft>
                <a:spcPts val="0"/>
              </a:spcAft>
              <a:buNone/>
            </a:pPr>
            <a:r>
              <a:rPr lang="en" sz="1400" b="1"/>
              <a:t>Use a charitable deduction to help offset the tax liability of a retirement account withdrawal</a:t>
            </a:r>
            <a:br>
              <a:rPr lang="en" sz="1400" b="1"/>
            </a:br>
            <a:r>
              <a:rPr lang="en" sz="1400"/>
              <a:t>Those over age 59½ (to avoid an early withdrawal penalty) who take withdrawals from retirement plan accounts in 2020 may use deductions for their charitable donations to help offset income tax liability on the withdrawals. </a:t>
            </a: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www.eac-associates.com/"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charitablesolutionsllc.com/" TargetMode="External"/><Relationship Id="rId5" Type="http://schemas.openxmlformats.org/officeDocument/2006/relationships/image" Target="../media/image3.png"/><Relationship Id="rId10" Type="http://schemas.openxmlformats.org/officeDocument/2006/relationships/hyperlink" Target="mailto:alendaconsulting@gmail.com" TargetMode="External"/><Relationship Id="rId4" Type="http://schemas.openxmlformats.org/officeDocument/2006/relationships/hyperlink" Target="https://heatonsmithgroup.com/" TargetMode="Externa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591150"/>
            <a:ext cx="8520600" cy="1544100"/>
          </a:xfrm>
          <a:prstGeom prst="rect">
            <a:avLst/>
          </a:prstGeom>
          <a:solidFill>
            <a:srgbClr val="FFD966"/>
          </a:solidFill>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 sz="4000">
                <a:latin typeface="Oswald"/>
                <a:ea typeface="Oswald"/>
                <a:cs typeface="Oswald"/>
                <a:sym typeface="Oswald"/>
              </a:rPr>
              <a:t>Six Great Ideas for Helping Donors Plan </a:t>
            </a:r>
            <a:endParaRPr sz="4000">
              <a:latin typeface="Oswald"/>
              <a:ea typeface="Oswald"/>
              <a:cs typeface="Oswald"/>
              <a:sym typeface="Oswald"/>
            </a:endParaRPr>
          </a:p>
          <a:p>
            <a:pPr marL="0" marR="0" lvl="0" indent="0" algn="ctr" rtl="0">
              <a:lnSpc>
                <a:spcPct val="115000"/>
              </a:lnSpc>
              <a:spcBef>
                <a:spcPts val="0"/>
              </a:spcBef>
              <a:spcAft>
                <a:spcPts val="0"/>
              </a:spcAft>
              <a:buNone/>
            </a:pPr>
            <a:r>
              <a:rPr lang="en" sz="4000">
                <a:latin typeface="Oswald"/>
                <a:ea typeface="Oswald"/>
                <a:cs typeface="Oswald"/>
                <a:sym typeface="Oswald"/>
              </a:rPr>
              <a:t>Their Most Significant Gifts</a:t>
            </a:r>
            <a:endParaRPr sz="4000">
              <a:latin typeface="Oswald"/>
              <a:ea typeface="Oswald"/>
              <a:cs typeface="Oswald"/>
              <a:sym typeface="Oswald"/>
            </a:endParaRPr>
          </a:p>
        </p:txBody>
      </p:sp>
      <p:sp>
        <p:nvSpPr>
          <p:cNvPr id="55" name="Google Shape;55;p13"/>
          <p:cNvSpPr txBox="1">
            <a:spLocks noGrp="1"/>
          </p:cNvSpPr>
          <p:nvPr>
            <p:ph type="subTitle" idx="1"/>
          </p:nvPr>
        </p:nvSpPr>
        <p:spPr>
          <a:xfrm>
            <a:off x="311700" y="3254800"/>
            <a:ext cx="8520600" cy="14655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500">
                <a:solidFill>
                  <a:srgbClr val="134F5C"/>
                </a:solidFill>
                <a:latin typeface="Oswald Regular"/>
                <a:ea typeface="Oswald Regular"/>
                <a:cs typeface="Oswald Regular"/>
                <a:sym typeface="Oswald Regular"/>
              </a:rPr>
              <a:t>Sheryl Aikman</a:t>
            </a:r>
            <a:endParaRPr sz="2500">
              <a:solidFill>
                <a:srgbClr val="134F5C"/>
              </a:solidFill>
              <a:latin typeface="Oswald Regular"/>
              <a:ea typeface="Oswald Regular"/>
              <a:cs typeface="Oswald Regular"/>
              <a:sym typeface="Oswald Regular"/>
            </a:endParaRPr>
          </a:p>
          <a:p>
            <a:pPr marL="0" lvl="0" indent="0" algn="ctr" rtl="0">
              <a:lnSpc>
                <a:spcPct val="115000"/>
              </a:lnSpc>
              <a:spcBef>
                <a:spcPts val="0"/>
              </a:spcBef>
              <a:spcAft>
                <a:spcPts val="0"/>
              </a:spcAft>
              <a:buNone/>
            </a:pPr>
            <a:r>
              <a:rPr lang="en" sz="2500">
                <a:solidFill>
                  <a:srgbClr val="134F5C"/>
                </a:solidFill>
                <a:latin typeface="Oswald Regular"/>
                <a:ea typeface="Oswald Regular"/>
                <a:cs typeface="Oswald Regular"/>
                <a:sym typeface="Oswald Regular"/>
              </a:rPr>
              <a:t>Alenda Consulting</a:t>
            </a:r>
            <a:endParaRPr sz="2500">
              <a:solidFill>
                <a:srgbClr val="134F5C"/>
              </a:solidFill>
              <a:latin typeface="Oswald Regular"/>
              <a:ea typeface="Oswald Regular"/>
              <a:cs typeface="Oswald Regular"/>
              <a:sym typeface="Oswald Regular"/>
            </a:endParaRPr>
          </a:p>
          <a:p>
            <a:pPr marL="0" lvl="0" indent="0" algn="ctr" rtl="0">
              <a:lnSpc>
                <a:spcPct val="115000"/>
              </a:lnSpc>
              <a:spcBef>
                <a:spcPts val="0"/>
              </a:spcBef>
              <a:spcAft>
                <a:spcPts val="0"/>
              </a:spcAft>
              <a:buClr>
                <a:schemeClr val="dk1"/>
              </a:buClr>
              <a:buSzPts val="1100"/>
              <a:buFont typeface="Arial"/>
              <a:buNone/>
            </a:pPr>
            <a:r>
              <a:rPr lang="en" sz="2500">
                <a:solidFill>
                  <a:srgbClr val="134F5C"/>
                </a:solidFill>
                <a:latin typeface="Oswald Regular"/>
                <a:ea typeface="Oswald Regular"/>
                <a:cs typeface="Oswald Regular"/>
                <a:sym typeface="Oswald Regular"/>
              </a:rPr>
              <a:t>February 2021</a:t>
            </a:r>
            <a:endParaRPr sz="2500">
              <a:solidFill>
                <a:srgbClr val="134F5C"/>
              </a:solidFill>
              <a:latin typeface="Oswald Regular"/>
              <a:ea typeface="Oswald Regular"/>
              <a:cs typeface="Oswald Regular"/>
              <a:sym typeface="Oswald Regular"/>
            </a:endParaRPr>
          </a:p>
        </p:txBody>
      </p:sp>
      <p:pic>
        <p:nvPicPr>
          <p:cNvPr id="56" name="Google Shape;56;p13"/>
          <p:cNvPicPr preferRelativeResize="0"/>
          <p:nvPr/>
        </p:nvPicPr>
        <p:blipFill>
          <a:blip r:embed="rId3">
            <a:alphaModFix/>
          </a:blip>
          <a:stretch>
            <a:fillRect/>
          </a:stretch>
        </p:blipFill>
        <p:spPr>
          <a:xfrm>
            <a:off x="3486150" y="148425"/>
            <a:ext cx="2171700" cy="1162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134F5C"/>
                </a:solidFill>
                <a:latin typeface="Oswald"/>
                <a:ea typeface="Oswald"/>
                <a:cs typeface="Oswald"/>
                <a:sym typeface="Oswald"/>
              </a:rPr>
              <a:t>Gifts of other assets</a:t>
            </a:r>
            <a:endParaRPr>
              <a:solidFill>
                <a:srgbClr val="134F5C"/>
              </a:solidFill>
              <a:latin typeface="Oswald"/>
              <a:ea typeface="Oswald"/>
              <a:cs typeface="Oswald"/>
              <a:sym typeface="Oswald"/>
            </a:endParaRPr>
          </a:p>
        </p:txBody>
      </p:sp>
      <p:sp>
        <p:nvSpPr>
          <p:cNvPr id="125" name="Google Shape;12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6" name="Google Shape;126;p22"/>
          <p:cNvPicPr preferRelativeResize="0"/>
          <p:nvPr/>
        </p:nvPicPr>
        <p:blipFill>
          <a:blip r:embed="rId3">
            <a:alphaModFix/>
          </a:blip>
          <a:stretch>
            <a:fillRect/>
          </a:stretch>
        </p:blipFill>
        <p:spPr>
          <a:xfrm>
            <a:off x="379251" y="1815025"/>
            <a:ext cx="2425525" cy="2425525"/>
          </a:xfrm>
          <a:prstGeom prst="rect">
            <a:avLst/>
          </a:prstGeom>
          <a:noFill/>
          <a:ln>
            <a:noFill/>
          </a:ln>
        </p:spPr>
      </p:pic>
      <p:pic>
        <p:nvPicPr>
          <p:cNvPr id="127" name="Google Shape;127;p22"/>
          <p:cNvPicPr preferRelativeResize="0"/>
          <p:nvPr/>
        </p:nvPicPr>
        <p:blipFill>
          <a:blip r:embed="rId4">
            <a:alphaModFix/>
          </a:blip>
          <a:stretch>
            <a:fillRect/>
          </a:stretch>
        </p:blipFill>
        <p:spPr>
          <a:xfrm>
            <a:off x="3267175" y="2293125"/>
            <a:ext cx="1947425" cy="1947425"/>
          </a:xfrm>
          <a:prstGeom prst="rect">
            <a:avLst/>
          </a:prstGeom>
          <a:noFill/>
          <a:ln>
            <a:noFill/>
          </a:ln>
        </p:spPr>
      </p:pic>
      <p:pic>
        <p:nvPicPr>
          <p:cNvPr id="128" name="Google Shape;128;p22"/>
          <p:cNvPicPr preferRelativeResize="0"/>
          <p:nvPr/>
        </p:nvPicPr>
        <p:blipFill>
          <a:blip r:embed="rId5">
            <a:alphaModFix/>
          </a:blip>
          <a:stretch>
            <a:fillRect/>
          </a:stretch>
        </p:blipFill>
        <p:spPr>
          <a:xfrm>
            <a:off x="5445763" y="2204975"/>
            <a:ext cx="2035575" cy="2035575"/>
          </a:xfrm>
          <a:prstGeom prst="rect">
            <a:avLst/>
          </a:prstGeom>
          <a:noFill/>
          <a:ln>
            <a:noFill/>
          </a:ln>
        </p:spPr>
      </p:pic>
      <p:pic>
        <p:nvPicPr>
          <p:cNvPr id="129" name="Google Shape;129;p22"/>
          <p:cNvPicPr preferRelativeResize="0"/>
          <p:nvPr/>
        </p:nvPicPr>
        <p:blipFill>
          <a:blip r:embed="rId6">
            <a:alphaModFix/>
          </a:blip>
          <a:stretch>
            <a:fillRect/>
          </a:stretch>
        </p:blipFill>
        <p:spPr>
          <a:xfrm>
            <a:off x="7712525" y="2746500"/>
            <a:ext cx="952500" cy="952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3"/>
          <p:cNvPicPr preferRelativeResize="0"/>
          <p:nvPr/>
        </p:nvPicPr>
        <p:blipFill>
          <a:blip r:embed="rId3">
            <a:alphaModFix/>
          </a:blip>
          <a:stretch>
            <a:fillRect/>
          </a:stretch>
        </p:blipFill>
        <p:spPr>
          <a:xfrm>
            <a:off x="1619250" y="504825"/>
            <a:ext cx="5905500" cy="4133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body" idx="1"/>
          </p:nvPr>
        </p:nvSpPr>
        <p:spPr>
          <a:xfrm>
            <a:off x="311700" y="1093525"/>
            <a:ext cx="8520600" cy="3416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6000">
                <a:solidFill>
                  <a:srgbClr val="45818E"/>
                </a:solidFill>
                <a:latin typeface="Oswald"/>
                <a:ea typeface="Oswald"/>
                <a:cs typeface="Oswald"/>
                <a:sym typeface="Oswald"/>
              </a:rPr>
              <a:t>Later </a:t>
            </a:r>
            <a:endParaRPr sz="6000">
              <a:solidFill>
                <a:srgbClr val="45818E"/>
              </a:solidFill>
              <a:latin typeface="Oswald"/>
              <a:ea typeface="Oswald"/>
              <a:cs typeface="Oswald"/>
              <a:sym typeface="Oswald"/>
            </a:endParaRPr>
          </a:p>
          <a:p>
            <a:pPr marL="0" lvl="0" indent="0" algn="ctr" rtl="0">
              <a:lnSpc>
                <a:spcPct val="100000"/>
              </a:lnSpc>
              <a:spcBef>
                <a:spcPts val="0"/>
              </a:spcBef>
              <a:spcAft>
                <a:spcPts val="0"/>
              </a:spcAft>
              <a:buNone/>
            </a:pPr>
            <a:r>
              <a:rPr lang="en" sz="6000" i="1">
                <a:solidFill>
                  <a:srgbClr val="45818E"/>
                </a:solidFill>
                <a:latin typeface="Oswald Regular"/>
                <a:ea typeface="Oswald Regular"/>
                <a:cs typeface="Oswald Regular"/>
                <a:sym typeface="Oswald Regular"/>
              </a:rPr>
              <a:t>also known as ...</a:t>
            </a:r>
            <a:endParaRPr sz="6000" i="1">
              <a:solidFill>
                <a:srgbClr val="45818E"/>
              </a:solidFill>
              <a:latin typeface="Oswald Regular"/>
              <a:ea typeface="Oswald Regular"/>
              <a:cs typeface="Oswald Regular"/>
              <a:sym typeface="Oswald Regular"/>
            </a:endParaRPr>
          </a:p>
          <a:p>
            <a:pPr marL="0" lvl="0" indent="0" algn="ctr" rtl="0">
              <a:lnSpc>
                <a:spcPct val="100000"/>
              </a:lnSpc>
              <a:spcBef>
                <a:spcPts val="0"/>
              </a:spcBef>
              <a:spcAft>
                <a:spcPts val="0"/>
              </a:spcAft>
              <a:buNone/>
            </a:pPr>
            <a:r>
              <a:rPr lang="en" sz="6000">
                <a:solidFill>
                  <a:srgbClr val="45818E"/>
                </a:solidFill>
                <a:latin typeface="Oswald"/>
                <a:ea typeface="Oswald"/>
                <a:cs typeface="Oswald"/>
                <a:sym typeface="Oswald"/>
              </a:rPr>
              <a:t>at Death</a:t>
            </a:r>
            <a:endParaRPr sz="5000">
              <a:solidFill>
                <a:srgbClr val="45818E"/>
              </a:solidFill>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5"/>
          <p:cNvPicPr preferRelativeResize="0"/>
          <p:nvPr/>
        </p:nvPicPr>
        <p:blipFill>
          <a:blip r:embed="rId3">
            <a:alphaModFix/>
          </a:blip>
          <a:stretch>
            <a:fillRect/>
          </a:stretch>
        </p:blipFill>
        <p:spPr>
          <a:xfrm>
            <a:off x="2373713" y="204375"/>
            <a:ext cx="4396567" cy="4734750"/>
          </a:xfrm>
          <a:prstGeom prst="rect">
            <a:avLst/>
          </a:prstGeom>
          <a:noFill/>
          <a:ln>
            <a:noFill/>
          </a:ln>
        </p:spPr>
      </p:pic>
      <p:sp>
        <p:nvSpPr>
          <p:cNvPr id="145" name="Google Shape;145;p25"/>
          <p:cNvSpPr txBox="1"/>
          <p:nvPr/>
        </p:nvSpPr>
        <p:spPr>
          <a:xfrm>
            <a:off x="2225350" y="4354000"/>
            <a:ext cx="3675300" cy="572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6" name="Google Shape;146;p25"/>
          <p:cNvPicPr preferRelativeResize="0"/>
          <p:nvPr/>
        </p:nvPicPr>
        <p:blipFill>
          <a:blip r:embed="rId4">
            <a:alphaModFix/>
          </a:blip>
          <a:stretch>
            <a:fillRect/>
          </a:stretch>
        </p:blipFill>
        <p:spPr>
          <a:xfrm>
            <a:off x="0" y="396"/>
            <a:ext cx="9143996" cy="51427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6"/>
          <p:cNvPicPr preferRelativeResize="0"/>
          <p:nvPr/>
        </p:nvPicPr>
        <p:blipFill>
          <a:blip r:embed="rId3">
            <a:alphaModFix/>
          </a:blip>
          <a:stretch>
            <a:fillRect/>
          </a:stretch>
        </p:blipFill>
        <p:spPr>
          <a:xfrm>
            <a:off x="2894075" y="893825"/>
            <a:ext cx="3355848" cy="335584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7"/>
          <p:cNvPicPr preferRelativeResize="0"/>
          <p:nvPr/>
        </p:nvPicPr>
        <p:blipFill>
          <a:blip r:embed="rId3">
            <a:alphaModFix/>
          </a:blip>
          <a:stretch>
            <a:fillRect/>
          </a:stretch>
        </p:blipFill>
        <p:spPr>
          <a:xfrm>
            <a:off x="1910376" y="1285638"/>
            <a:ext cx="2425525" cy="2425525"/>
          </a:xfrm>
          <a:prstGeom prst="rect">
            <a:avLst/>
          </a:prstGeom>
          <a:noFill/>
          <a:ln>
            <a:noFill/>
          </a:ln>
        </p:spPr>
      </p:pic>
      <p:pic>
        <p:nvPicPr>
          <p:cNvPr id="157" name="Google Shape;157;p27"/>
          <p:cNvPicPr preferRelativeResize="0"/>
          <p:nvPr/>
        </p:nvPicPr>
        <p:blipFill>
          <a:blip r:embed="rId4">
            <a:alphaModFix/>
          </a:blip>
          <a:stretch>
            <a:fillRect/>
          </a:stretch>
        </p:blipFill>
        <p:spPr>
          <a:xfrm>
            <a:off x="5922513" y="1553963"/>
            <a:ext cx="2035575" cy="2035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body" idx="1"/>
          </p:nvPr>
        </p:nvSpPr>
        <p:spPr>
          <a:xfrm>
            <a:off x="311700" y="1081500"/>
            <a:ext cx="8520600" cy="34164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14500">
                <a:solidFill>
                  <a:schemeClr val="accent1"/>
                </a:solidFill>
                <a:latin typeface="Caveat"/>
                <a:ea typeface="Caveat"/>
                <a:cs typeface="Caveat"/>
                <a:sym typeface="Caveat"/>
              </a:rPr>
              <a:t>Stewardship</a:t>
            </a:r>
            <a:endParaRPr sz="14500">
              <a:solidFill>
                <a:schemeClr val="accent1"/>
              </a:solidFill>
              <a:latin typeface="Caveat"/>
              <a:ea typeface="Caveat"/>
              <a:cs typeface="Caveat"/>
              <a:sym typeface="Cave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0C343D"/>
                </a:solidFill>
                <a:latin typeface="Oswald"/>
                <a:ea typeface="Oswald"/>
                <a:cs typeface="Oswald"/>
                <a:sym typeface="Oswald"/>
              </a:rPr>
              <a:t>Bonus idea</a:t>
            </a:r>
            <a:endParaRPr>
              <a:solidFill>
                <a:srgbClr val="0C343D"/>
              </a:solidFill>
              <a:latin typeface="Oswald"/>
              <a:ea typeface="Oswald"/>
              <a:cs typeface="Oswald"/>
              <a:sym typeface="Oswald"/>
            </a:endParaRPr>
          </a:p>
        </p:txBody>
      </p:sp>
      <p:sp>
        <p:nvSpPr>
          <p:cNvPr id="168" name="Google Shape;168;p29"/>
          <p:cNvSpPr txBox="1">
            <a:spLocks noGrp="1"/>
          </p:cNvSpPr>
          <p:nvPr>
            <p:ph type="body" idx="1"/>
          </p:nvPr>
        </p:nvSpPr>
        <p:spPr>
          <a:xfrm>
            <a:off x="311700" y="1152475"/>
            <a:ext cx="5509800" cy="827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a:solidFill>
                  <a:srgbClr val="FF9900"/>
                </a:solidFill>
                <a:latin typeface="Oswald Regular"/>
                <a:ea typeface="Oswald Regular"/>
                <a:cs typeface="Oswald Regular"/>
                <a:sym typeface="Oswald Regular"/>
              </a:rPr>
              <a:t>Donor advised fund</a:t>
            </a:r>
            <a:endParaRPr sz="3600">
              <a:solidFill>
                <a:srgbClr val="FF9900"/>
              </a:solidFill>
              <a:latin typeface="Oswald Regular"/>
              <a:ea typeface="Oswald Regular"/>
              <a:cs typeface="Oswald Regular"/>
              <a:sym typeface="Oswald Regular"/>
            </a:endParaRPr>
          </a:p>
        </p:txBody>
      </p:sp>
      <p:pic>
        <p:nvPicPr>
          <p:cNvPr id="169" name="Google Shape;169;p29"/>
          <p:cNvPicPr preferRelativeResize="0"/>
          <p:nvPr/>
        </p:nvPicPr>
        <p:blipFill>
          <a:blip r:embed="rId3">
            <a:alphaModFix/>
          </a:blip>
          <a:stretch>
            <a:fillRect/>
          </a:stretch>
        </p:blipFill>
        <p:spPr>
          <a:xfrm>
            <a:off x="2011675" y="1979575"/>
            <a:ext cx="5120640" cy="1518225"/>
          </a:xfrm>
          <a:prstGeom prst="rect">
            <a:avLst/>
          </a:prstGeom>
          <a:noFill/>
          <a:ln>
            <a:noFill/>
          </a:ln>
        </p:spPr>
      </p:pic>
      <p:sp>
        <p:nvSpPr>
          <p:cNvPr id="170" name="Google Shape;170;p29"/>
          <p:cNvSpPr txBox="1"/>
          <p:nvPr/>
        </p:nvSpPr>
        <p:spPr>
          <a:xfrm>
            <a:off x="2927250" y="3307875"/>
            <a:ext cx="3289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sp>
        <p:nvSpPr>
          <p:cNvPr id="171" name="Google Shape;171;p29"/>
          <p:cNvSpPr txBox="1"/>
          <p:nvPr/>
        </p:nvSpPr>
        <p:spPr>
          <a:xfrm>
            <a:off x="6975475" y="3543513"/>
            <a:ext cx="17244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solidFill>
                  <a:srgbClr val="38761D"/>
                </a:solidFill>
                <a:latin typeface="Oswald Regular"/>
                <a:ea typeface="Oswald Regular"/>
                <a:cs typeface="Oswald Regular"/>
                <a:sym typeface="Oswald Regular"/>
              </a:rPr>
              <a:t>Then what?</a:t>
            </a:r>
            <a:endParaRPr sz="3600">
              <a:solidFill>
                <a:srgbClr val="38761D"/>
              </a:solidFill>
              <a:latin typeface="Oswald Regular"/>
              <a:ea typeface="Oswald Regular"/>
              <a:cs typeface="Oswald Regular"/>
              <a:sym typeface="Oswald Regul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311700" y="445025"/>
            <a:ext cx="8520600" cy="2895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12000">
                <a:solidFill>
                  <a:srgbClr val="FF9900"/>
                </a:solidFill>
                <a:latin typeface="Caveat"/>
                <a:ea typeface="Caveat"/>
                <a:cs typeface="Caveat"/>
                <a:sym typeface="Caveat"/>
              </a:rPr>
              <a:t>Questions? </a:t>
            </a:r>
            <a:endParaRPr sz="12000">
              <a:solidFill>
                <a:srgbClr val="FF9900"/>
              </a:solidFill>
              <a:latin typeface="Caveat"/>
              <a:ea typeface="Caveat"/>
              <a:cs typeface="Caveat"/>
              <a:sym typeface="Caveat"/>
            </a:endParaRPr>
          </a:p>
        </p:txBody>
      </p:sp>
      <p:sp>
        <p:nvSpPr>
          <p:cNvPr id="177" name="Google Shape;177;p30"/>
          <p:cNvSpPr txBox="1">
            <a:spLocks noGrp="1"/>
          </p:cNvSpPr>
          <p:nvPr>
            <p:ph type="body" idx="1"/>
          </p:nvPr>
        </p:nvSpPr>
        <p:spPr>
          <a:xfrm>
            <a:off x="311700" y="3473100"/>
            <a:ext cx="8520600" cy="1521600"/>
          </a:xfrm>
          <a:prstGeom prst="rect">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80000"/>
              </a:lnSpc>
              <a:spcBef>
                <a:spcPts val="0"/>
              </a:spcBef>
              <a:spcAft>
                <a:spcPts val="0"/>
              </a:spcAft>
              <a:buSzPts val="1800"/>
              <a:buNone/>
            </a:pPr>
            <a:endParaRPr sz="2400">
              <a:solidFill>
                <a:srgbClr val="666666"/>
              </a:solidFill>
              <a:latin typeface="Oswald"/>
              <a:ea typeface="Oswald"/>
              <a:cs typeface="Oswald"/>
              <a:sym typeface="Oswald"/>
            </a:endParaRPr>
          </a:p>
          <a:p>
            <a:pPr marL="0" lvl="0" indent="0" algn="ctr" rtl="0">
              <a:lnSpc>
                <a:spcPct val="100000"/>
              </a:lnSpc>
              <a:spcBef>
                <a:spcPts val="0"/>
              </a:spcBef>
              <a:spcAft>
                <a:spcPts val="0"/>
              </a:spcAft>
              <a:buClr>
                <a:schemeClr val="dk1"/>
              </a:buClr>
              <a:buSzPts val="1800"/>
              <a:buFont typeface="Arial"/>
              <a:buNone/>
            </a:pPr>
            <a:r>
              <a:rPr lang="en" sz="2400">
                <a:solidFill>
                  <a:srgbClr val="134F5C"/>
                </a:solidFill>
                <a:latin typeface="Oswald"/>
                <a:ea typeface="Oswald"/>
                <a:cs typeface="Oswald"/>
                <a:sym typeface="Oswald"/>
              </a:rPr>
              <a:t>Sheryl Aikman</a:t>
            </a:r>
            <a:r>
              <a:rPr lang="en" sz="2400">
                <a:latin typeface="Oswald"/>
                <a:ea typeface="Oswald"/>
                <a:cs typeface="Oswald"/>
                <a:sym typeface="Oswald"/>
              </a:rPr>
              <a:t>	</a:t>
            </a:r>
            <a:endParaRPr sz="2400">
              <a:latin typeface="Oswald"/>
              <a:ea typeface="Oswald"/>
              <a:cs typeface="Oswald"/>
              <a:sym typeface="Oswald"/>
            </a:endParaRPr>
          </a:p>
          <a:p>
            <a:pPr marL="0" lvl="0" indent="0" algn="ctr" rtl="0">
              <a:lnSpc>
                <a:spcPct val="100000"/>
              </a:lnSpc>
              <a:spcBef>
                <a:spcPts val="0"/>
              </a:spcBef>
              <a:spcAft>
                <a:spcPts val="0"/>
              </a:spcAft>
              <a:buClr>
                <a:schemeClr val="dk1"/>
              </a:buClr>
              <a:buSzPts val="1800"/>
              <a:buFont typeface="Arial"/>
              <a:buNone/>
            </a:pPr>
            <a:r>
              <a:rPr lang="en" sz="2400">
                <a:latin typeface="Oswald"/>
                <a:ea typeface="Oswald"/>
                <a:cs typeface="Oswald"/>
                <a:sym typeface="Oswald"/>
              </a:rPr>
              <a:t>Principal, </a:t>
            </a:r>
            <a:r>
              <a:rPr lang="en" sz="2400">
                <a:solidFill>
                  <a:srgbClr val="666666"/>
                </a:solidFill>
                <a:latin typeface="Oswald"/>
                <a:ea typeface="Oswald"/>
                <a:cs typeface="Oswald"/>
                <a:sym typeface="Oswald"/>
              </a:rPr>
              <a:t>Alenda Consulting	</a:t>
            </a:r>
            <a:endParaRPr sz="2400">
              <a:solidFill>
                <a:srgbClr val="666666"/>
              </a:solidFill>
              <a:latin typeface="Oswald"/>
              <a:ea typeface="Oswald"/>
              <a:cs typeface="Oswald"/>
              <a:sym typeface="Oswald"/>
            </a:endParaRPr>
          </a:p>
          <a:p>
            <a:pPr marL="0" lvl="0" indent="0" algn="ctr" rtl="0">
              <a:lnSpc>
                <a:spcPct val="100000"/>
              </a:lnSpc>
              <a:spcBef>
                <a:spcPts val="0"/>
              </a:spcBef>
              <a:spcAft>
                <a:spcPts val="0"/>
              </a:spcAft>
              <a:buClr>
                <a:schemeClr val="dk1"/>
              </a:buClr>
              <a:buSzPts val="1800"/>
              <a:buFont typeface="Arial"/>
              <a:buNone/>
            </a:pPr>
            <a:r>
              <a:rPr lang="en" sz="2400">
                <a:latin typeface="Oswald"/>
                <a:ea typeface="Oswald"/>
                <a:cs typeface="Oswald"/>
                <a:sym typeface="Oswald"/>
              </a:rPr>
              <a:t>alendaconsulting@gmail.com</a:t>
            </a:r>
            <a:endParaRPr sz="2400">
              <a:latin typeface="Oswald"/>
              <a:ea typeface="Oswald"/>
              <a:cs typeface="Oswald"/>
              <a:sym typeface="Oswald"/>
            </a:endParaRPr>
          </a:p>
          <a:p>
            <a:pPr marL="0" lvl="0" indent="0" algn="l" rtl="0">
              <a:lnSpc>
                <a:spcPct val="80000"/>
              </a:lnSpc>
              <a:spcBef>
                <a:spcPts val="0"/>
              </a:spcBef>
              <a:spcAft>
                <a:spcPts val="0"/>
              </a:spcAft>
              <a:buClr>
                <a:schemeClr val="dk1"/>
              </a:buClr>
              <a:buSzPts val="1100"/>
              <a:buFont typeface="Arial"/>
              <a:buNone/>
            </a:pPr>
            <a:endParaRPr sz="2400">
              <a:solidFill>
                <a:srgbClr val="666666"/>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2943050" y="114975"/>
            <a:ext cx="5858700" cy="866100"/>
          </a:xfrm>
          <a:prstGeom prst="rect">
            <a:avLst/>
          </a:prstGeom>
          <a:solidFill>
            <a:srgbClr val="A2C4C9"/>
          </a:solidFill>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2900">
                <a:solidFill>
                  <a:srgbClr val="0C343D"/>
                </a:solidFill>
                <a:latin typeface="Montserrat"/>
                <a:ea typeface="Montserrat"/>
                <a:cs typeface="Montserrat"/>
                <a:sym typeface="Montserrat"/>
              </a:rPr>
              <a:t>Alenda Consulting</a:t>
            </a:r>
            <a:endParaRPr sz="2900">
              <a:solidFill>
                <a:srgbClr val="0C343D"/>
              </a:solidFill>
              <a:latin typeface="Montserrat"/>
              <a:ea typeface="Montserrat"/>
              <a:cs typeface="Montserrat"/>
              <a:sym typeface="Montserrat"/>
            </a:endParaRPr>
          </a:p>
          <a:p>
            <a:pPr marL="0" lvl="0" indent="0" algn="ctr" rtl="0">
              <a:spcBef>
                <a:spcPts val="0"/>
              </a:spcBef>
              <a:spcAft>
                <a:spcPts val="0"/>
              </a:spcAft>
              <a:buClr>
                <a:srgbClr val="000000"/>
              </a:buClr>
              <a:buSzPts val="1600"/>
              <a:buFont typeface="Arial"/>
              <a:buNone/>
            </a:pPr>
            <a:r>
              <a:rPr lang="en" sz="1600">
                <a:solidFill>
                  <a:srgbClr val="0C343D"/>
                </a:solidFill>
                <a:latin typeface="Montserrat Light"/>
                <a:ea typeface="Montserrat Light"/>
                <a:cs typeface="Montserrat Light"/>
                <a:sym typeface="Montserrat Light"/>
              </a:rPr>
              <a:t>Philanthropic and Charitable Gift Counsel</a:t>
            </a:r>
            <a:endParaRPr>
              <a:solidFill>
                <a:srgbClr val="0C343D"/>
              </a:solidFill>
              <a:latin typeface="Montserrat Light"/>
              <a:ea typeface="Montserrat Light"/>
              <a:cs typeface="Montserrat Light"/>
              <a:sym typeface="Montserrat Light"/>
            </a:endParaRPr>
          </a:p>
          <a:p>
            <a:pPr marL="0" lvl="0" indent="0" algn="l" rtl="0">
              <a:spcBef>
                <a:spcPts val="600"/>
              </a:spcBef>
              <a:spcAft>
                <a:spcPts val="0"/>
              </a:spcAft>
              <a:buClr>
                <a:srgbClr val="000000"/>
              </a:buClr>
              <a:buSzPts val="1400"/>
              <a:buFont typeface="Arial"/>
              <a:buNone/>
            </a:pPr>
            <a:endParaRPr sz="1400">
              <a:solidFill>
                <a:srgbClr val="000000"/>
              </a:solidFill>
            </a:endParaRPr>
          </a:p>
          <a:p>
            <a:pPr marL="0" lvl="0" indent="0" algn="l" rtl="0">
              <a:spcBef>
                <a:spcPts val="0"/>
              </a:spcBef>
              <a:spcAft>
                <a:spcPts val="0"/>
              </a:spcAft>
              <a:buNone/>
            </a:pPr>
            <a:endParaRPr/>
          </a:p>
        </p:txBody>
      </p:sp>
      <p:sp>
        <p:nvSpPr>
          <p:cNvPr id="62" name="Google Shape;62;p14"/>
          <p:cNvSpPr txBox="1">
            <a:spLocks noGrp="1"/>
          </p:cNvSpPr>
          <p:nvPr>
            <p:ph type="body" idx="1"/>
          </p:nvPr>
        </p:nvSpPr>
        <p:spPr>
          <a:xfrm>
            <a:off x="2943175" y="1079125"/>
            <a:ext cx="5950200" cy="297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solidFill>
                  <a:srgbClr val="000000"/>
                </a:solidFill>
                <a:latin typeface="Oswald Regular"/>
                <a:ea typeface="Oswald Regular"/>
                <a:cs typeface="Oswald Regular"/>
                <a:sym typeface="Oswald Regular"/>
              </a:rPr>
              <a:t>~ Expert guide for </a:t>
            </a:r>
            <a:r>
              <a:rPr lang="en" sz="1600">
                <a:solidFill>
                  <a:srgbClr val="134F5C"/>
                </a:solidFill>
                <a:latin typeface="Oswald Regular"/>
                <a:ea typeface="Oswald Regular"/>
                <a:cs typeface="Oswald Regular"/>
                <a:sym typeface="Oswald Regular"/>
              </a:rPr>
              <a:t>individuals and families</a:t>
            </a:r>
            <a:r>
              <a:rPr lang="en" sz="1600">
                <a:solidFill>
                  <a:srgbClr val="000000"/>
                </a:solidFill>
                <a:latin typeface="Oswald Regular"/>
                <a:ea typeface="Oswald Regular"/>
                <a:cs typeface="Oswald Regular"/>
                <a:sym typeface="Oswald Regular"/>
              </a:rPr>
              <a:t> navigating questions about donor advised funds, family philanthropy, and legacy planning.</a:t>
            </a:r>
            <a:endParaRPr sz="1600">
              <a:solidFill>
                <a:srgbClr val="000000"/>
              </a:solidFill>
              <a:latin typeface="Oswald Regular"/>
              <a:ea typeface="Oswald Regular"/>
              <a:cs typeface="Oswald Regular"/>
              <a:sym typeface="Oswald Regular"/>
            </a:endParaRPr>
          </a:p>
          <a:p>
            <a:pPr marL="0" lvl="0" indent="0" algn="l" rtl="0">
              <a:lnSpc>
                <a:spcPct val="100000"/>
              </a:lnSpc>
              <a:spcBef>
                <a:spcPts val="0"/>
              </a:spcBef>
              <a:spcAft>
                <a:spcPts val="0"/>
              </a:spcAft>
              <a:buNone/>
            </a:pPr>
            <a:endParaRPr sz="1600">
              <a:solidFill>
                <a:srgbClr val="000000"/>
              </a:solidFill>
              <a:latin typeface="Oswald Regular"/>
              <a:ea typeface="Oswald Regular"/>
              <a:cs typeface="Oswald Regular"/>
              <a:sym typeface="Oswald Regular"/>
            </a:endParaRPr>
          </a:p>
          <a:p>
            <a:pPr marL="0" lvl="0" indent="0" algn="l" rtl="0">
              <a:lnSpc>
                <a:spcPct val="100000"/>
              </a:lnSpc>
              <a:spcBef>
                <a:spcPts val="0"/>
              </a:spcBef>
              <a:spcAft>
                <a:spcPts val="0"/>
              </a:spcAft>
              <a:buNone/>
            </a:pPr>
            <a:r>
              <a:rPr lang="en" sz="1600">
                <a:solidFill>
                  <a:srgbClr val="000000"/>
                </a:solidFill>
                <a:latin typeface="Oswald Regular"/>
                <a:ea typeface="Oswald Regular"/>
                <a:cs typeface="Oswald Regular"/>
                <a:sym typeface="Oswald Regular"/>
              </a:rPr>
              <a:t>~ Trusted partner for </a:t>
            </a:r>
            <a:r>
              <a:rPr lang="en" sz="1600">
                <a:solidFill>
                  <a:srgbClr val="134F5C"/>
                </a:solidFill>
                <a:latin typeface="Oswald Regular"/>
                <a:ea typeface="Oswald Regular"/>
                <a:cs typeface="Oswald Regular"/>
                <a:sym typeface="Oswald Regular"/>
              </a:rPr>
              <a:t>professional advisors</a:t>
            </a:r>
            <a:r>
              <a:rPr lang="en" sz="1600">
                <a:solidFill>
                  <a:srgbClr val="000000"/>
                </a:solidFill>
                <a:latin typeface="Oswald Regular"/>
                <a:ea typeface="Oswald Regular"/>
                <a:cs typeface="Oswald Regular"/>
                <a:sym typeface="Oswald Regular"/>
              </a:rPr>
              <a:t> who want to add value with custom counsel for charitably-minded clients.</a:t>
            </a:r>
            <a:endParaRPr sz="1600">
              <a:solidFill>
                <a:srgbClr val="000000"/>
              </a:solidFill>
              <a:latin typeface="Oswald Regular"/>
              <a:ea typeface="Oswald Regular"/>
              <a:cs typeface="Oswald Regular"/>
              <a:sym typeface="Oswald Regular"/>
            </a:endParaRPr>
          </a:p>
          <a:p>
            <a:pPr marL="0" lvl="0" indent="0" algn="l" rtl="0">
              <a:lnSpc>
                <a:spcPct val="100000"/>
              </a:lnSpc>
              <a:spcBef>
                <a:spcPts val="0"/>
              </a:spcBef>
              <a:spcAft>
                <a:spcPts val="0"/>
              </a:spcAft>
              <a:buNone/>
            </a:pPr>
            <a:endParaRPr sz="1600">
              <a:solidFill>
                <a:srgbClr val="000000"/>
              </a:solidFill>
              <a:latin typeface="Oswald Regular"/>
              <a:ea typeface="Oswald Regular"/>
              <a:cs typeface="Oswald Regular"/>
              <a:sym typeface="Oswald Regular"/>
            </a:endParaRPr>
          </a:p>
          <a:p>
            <a:pPr marL="0" lvl="0" indent="0" algn="l" rtl="0">
              <a:lnSpc>
                <a:spcPct val="100000"/>
              </a:lnSpc>
              <a:spcBef>
                <a:spcPts val="0"/>
              </a:spcBef>
              <a:spcAft>
                <a:spcPts val="0"/>
              </a:spcAft>
              <a:buNone/>
            </a:pPr>
            <a:r>
              <a:rPr lang="en" sz="1600">
                <a:solidFill>
                  <a:srgbClr val="000000"/>
                </a:solidFill>
                <a:latin typeface="Oswald Regular"/>
                <a:ea typeface="Oswald Regular"/>
                <a:cs typeface="Oswald Regular"/>
                <a:sym typeface="Oswald Regular"/>
              </a:rPr>
              <a:t>~ Targeted support for </a:t>
            </a:r>
            <a:r>
              <a:rPr lang="en" sz="1600">
                <a:solidFill>
                  <a:srgbClr val="134F5C"/>
                </a:solidFill>
                <a:latin typeface="Oswald Regular"/>
                <a:ea typeface="Oswald Regular"/>
                <a:cs typeface="Oswald Regular"/>
                <a:sym typeface="Oswald Regular"/>
              </a:rPr>
              <a:t>nonprofits </a:t>
            </a:r>
            <a:r>
              <a:rPr lang="en" sz="1600">
                <a:solidFill>
                  <a:srgbClr val="000000"/>
                </a:solidFill>
                <a:latin typeface="Oswald Regular"/>
                <a:ea typeface="Oswald Regular"/>
                <a:cs typeface="Oswald Regular"/>
                <a:sym typeface="Oswald Regular"/>
              </a:rPr>
              <a:t>seeking to establish, amplify or enhance their planned giving program.</a:t>
            </a:r>
            <a:endParaRPr sz="1600">
              <a:solidFill>
                <a:srgbClr val="000000"/>
              </a:solidFill>
              <a:latin typeface="Oswald Regular"/>
              <a:ea typeface="Oswald Regular"/>
              <a:cs typeface="Oswald Regular"/>
              <a:sym typeface="Oswald Regular"/>
            </a:endParaRPr>
          </a:p>
          <a:p>
            <a:pPr marL="0" lvl="0" indent="0" algn="l" rtl="0">
              <a:lnSpc>
                <a:spcPct val="100000"/>
              </a:lnSpc>
              <a:spcBef>
                <a:spcPts val="0"/>
              </a:spcBef>
              <a:spcAft>
                <a:spcPts val="0"/>
              </a:spcAft>
              <a:buNone/>
            </a:pPr>
            <a:endParaRPr sz="1600">
              <a:solidFill>
                <a:srgbClr val="000000"/>
              </a:solidFill>
              <a:latin typeface="Oswald Regular"/>
              <a:ea typeface="Oswald Regular"/>
              <a:cs typeface="Oswald Regular"/>
              <a:sym typeface="Oswald Regular"/>
            </a:endParaRPr>
          </a:p>
          <a:p>
            <a:pPr marL="0" lvl="0" indent="0" algn="l" rtl="0">
              <a:lnSpc>
                <a:spcPct val="100000"/>
              </a:lnSpc>
              <a:spcBef>
                <a:spcPts val="0"/>
              </a:spcBef>
              <a:spcAft>
                <a:spcPts val="0"/>
              </a:spcAft>
              <a:buNone/>
            </a:pPr>
            <a:r>
              <a:rPr lang="en" sz="1600">
                <a:solidFill>
                  <a:srgbClr val="000000"/>
                </a:solidFill>
                <a:latin typeface="Oswald Regular"/>
                <a:ea typeface="Oswald Regular"/>
                <a:cs typeface="Oswald Regular"/>
                <a:sym typeface="Oswald Regular"/>
              </a:rPr>
              <a:t>~ Leadership for </a:t>
            </a:r>
            <a:r>
              <a:rPr lang="en" sz="1600">
                <a:solidFill>
                  <a:srgbClr val="134F5C"/>
                </a:solidFill>
                <a:latin typeface="Oswald Regular"/>
                <a:ea typeface="Oswald Regular"/>
                <a:cs typeface="Oswald Regular"/>
                <a:sym typeface="Oswald Regular"/>
              </a:rPr>
              <a:t>community foundations</a:t>
            </a:r>
            <a:r>
              <a:rPr lang="en" sz="1600">
                <a:solidFill>
                  <a:srgbClr val="000000"/>
                </a:solidFill>
                <a:latin typeface="Oswald Regular"/>
                <a:ea typeface="Oswald Regular"/>
                <a:cs typeface="Oswald Regular"/>
                <a:sym typeface="Oswald Regular"/>
              </a:rPr>
              <a:t> to grow asset development, gift planning, endowed giving, donor relations, advisor outreach and nonprofit fund relationships.</a:t>
            </a:r>
            <a:endParaRPr sz="1600">
              <a:solidFill>
                <a:srgbClr val="000000"/>
              </a:solidFill>
              <a:latin typeface="Oswald Regular"/>
              <a:ea typeface="Oswald Regular"/>
              <a:cs typeface="Oswald Regular"/>
              <a:sym typeface="Oswald Regular"/>
            </a:endParaRPr>
          </a:p>
          <a:p>
            <a:pPr marL="0" lvl="0" indent="0" algn="l" rtl="0">
              <a:spcBef>
                <a:spcPts val="0"/>
              </a:spcBef>
              <a:spcAft>
                <a:spcPts val="1600"/>
              </a:spcAft>
              <a:buNone/>
            </a:pPr>
            <a:endParaRPr/>
          </a:p>
        </p:txBody>
      </p:sp>
      <p:pic>
        <p:nvPicPr>
          <p:cNvPr id="63" name="Google Shape;63;p14"/>
          <p:cNvPicPr preferRelativeResize="0"/>
          <p:nvPr/>
        </p:nvPicPr>
        <p:blipFill rotWithShape="1">
          <a:blip r:embed="rId3">
            <a:alphaModFix/>
          </a:blip>
          <a:srcRect/>
          <a:stretch/>
        </p:blipFill>
        <p:spPr>
          <a:xfrm>
            <a:off x="192525" y="114975"/>
            <a:ext cx="2371675" cy="3420250"/>
          </a:xfrm>
          <a:prstGeom prst="rect">
            <a:avLst/>
          </a:prstGeom>
          <a:noFill/>
          <a:ln>
            <a:noFill/>
          </a:ln>
        </p:spPr>
      </p:pic>
      <p:sp>
        <p:nvSpPr>
          <p:cNvPr id="64" name="Google Shape;64;p14"/>
          <p:cNvSpPr txBox="1"/>
          <p:nvPr/>
        </p:nvSpPr>
        <p:spPr>
          <a:xfrm>
            <a:off x="2943050" y="4150475"/>
            <a:ext cx="5950200" cy="555600"/>
          </a:xfrm>
          <a:prstGeom prst="rect">
            <a:avLst/>
          </a:prstGeom>
          <a:solidFill>
            <a:srgbClr val="D0E0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i="1">
              <a:solidFill>
                <a:srgbClr val="999999"/>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999999"/>
                </a:solidFill>
                <a:latin typeface="Montserrat Light"/>
                <a:ea typeface="Montserrat Light"/>
                <a:cs typeface="Montserrat Light"/>
                <a:sym typeface="Montserrat Light"/>
              </a:rPr>
              <a:t>Also proudly affiliated with:</a:t>
            </a:r>
            <a:endParaRPr sz="1400" b="0" i="0" u="none" strike="noStrike" cap="none">
              <a:solidFill>
                <a:srgbClr val="000000"/>
              </a:solidFill>
              <a:latin typeface="Montserrat"/>
              <a:ea typeface="Montserrat"/>
              <a:cs typeface="Montserrat"/>
              <a:sym typeface="Montserrat"/>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pic>
        <p:nvPicPr>
          <p:cNvPr id="65" name="Google Shape;65;p14" descr="Text&#10;&#10;Description automatically generated">
            <a:hlinkClick r:id="rId4"/>
          </p:cNvPr>
          <p:cNvPicPr preferRelativeResize="0"/>
          <p:nvPr/>
        </p:nvPicPr>
        <p:blipFill rotWithShape="1">
          <a:blip r:embed="rId5">
            <a:alphaModFix/>
          </a:blip>
          <a:srcRect/>
          <a:stretch/>
        </p:blipFill>
        <p:spPr>
          <a:xfrm>
            <a:off x="8067838" y="4248913"/>
            <a:ext cx="621792" cy="358726"/>
          </a:xfrm>
          <a:prstGeom prst="rect">
            <a:avLst/>
          </a:prstGeom>
          <a:noFill/>
          <a:ln>
            <a:noFill/>
          </a:ln>
        </p:spPr>
      </p:pic>
      <p:pic>
        <p:nvPicPr>
          <p:cNvPr id="66" name="Google Shape;66;p14">
            <a:hlinkClick r:id="rId6"/>
          </p:cNvPr>
          <p:cNvPicPr preferRelativeResize="0"/>
          <p:nvPr/>
        </p:nvPicPr>
        <p:blipFill rotWithShape="1">
          <a:blip r:embed="rId7">
            <a:alphaModFix/>
          </a:blip>
          <a:srcRect/>
          <a:stretch/>
        </p:blipFill>
        <p:spPr>
          <a:xfrm>
            <a:off x="5291163" y="4340991"/>
            <a:ext cx="1417320" cy="174567"/>
          </a:xfrm>
          <a:prstGeom prst="rect">
            <a:avLst/>
          </a:prstGeom>
          <a:noFill/>
          <a:ln>
            <a:noFill/>
          </a:ln>
        </p:spPr>
      </p:pic>
      <p:pic>
        <p:nvPicPr>
          <p:cNvPr id="67" name="Google Shape;67;p14">
            <a:hlinkClick r:id="rId8"/>
          </p:cNvPr>
          <p:cNvPicPr preferRelativeResize="0"/>
          <p:nvPr/>
        </p:nvPicPr>
        <p:blipFill rotWithShape="1">
          <a:blip r:embed="rId9">
            <a:alphaModFix/>
          </a:blip>
          <a:srcRect/>
          <a:stretch/>
        </p:blipFill>
        <p:spPr>
          <a:xfrm>
            <a:off x="7049550" y="4275375"/>
            <a:ext cx="466344" cy="305799"/>
          </a:xfrm>
          <a:prstGeom prst="rect">
            <a:avLst/>
          </a:prstGeom>
          <a:noFill/>
          <a:ln>
            <a:noFill/>
          </a:ln>
        </p:spPr>
      </p:pic>
      <p:sp>
        <p:nvSpPr>
          <p:cNvPr id="68" name="Google Shape;68;p14"/>
          <p:cNvSpPr txBox="1"/>
          <p:nvPr/>
        </p:nvSpPr>
        <p:spPr>
          <a:xfrm>
            <a:off x="377413" y="3590525"/>
            <a:ext cx="2001900" cy="12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i="0" u="none" strike="noStrike" cap="none">
                <a:solidFill>
                  <a:srgbClr val="000000"/>
                </a:solidFill>
                <a:latin typeface="Oswald"/>
                <a:ea typeface="Oswald"/>
                <a:cs typeface="Oswald"/>
                <a:sym typeface="Oswald"/>
              </a:rPr>
              <a:t>Let’s talk about what you need and how I can help.</a:t>
            </a:r>
            <a:endParaRPr i="0" u="none" strike="noStrike" cap="none">
              <a:solidFill>
                <a:srgbClr val="000000"/>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1600"/>
              <a:buFont typeface="Arial"/>
              <a:buNone/>
            </a:pPr>
            <a:endParaRPr i="0" u="none" strike="noStrike" cap="none">
              <a:solidFill>
                <a:srgbClr val="000000"/>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1500"/>
              <a:buFont typeface="Arial"/>
              <a:buNone/>
            </a:pPr>
            <a:r>
              <a:rPr lang="en" i="0" u="none" strike="noStrike" cap="none">
                <a:solidFill>
                  <a:srgbClr val="000000"/>
                </a:solidFill>
                <a:uFill>
                  <a:noFill/>
                </a:uFill>
                <a:latin typeface="Oswald Regular"/>
                <a:ea typeface="Oswald Regular"/>
                <a:cs typeface="Oswald Regular"/>
                <a:sym typeface="Oswald Regular"/>
                <a:hlinkClick r:id="rId10">
                  <a:extLst>
                    <a:ext uri="{A12FA001-AC4F-418D-AE19-62706E023703}">
                      <ahyp:hlinkClr xmlns:ahyp="http://schemas.microsoft.com/office/drawing/2018/hyperlinkcolor" val="tx"/>
                    </a:ext>
                  </a:extLst>
                </a:hlinkClick>
              </a:rPr>
              <a:t>alendaconsulting@gmail.com</a:t>
            </a:r>
            <a:endParaRPr i="0" u="none" strike="noStrike" cap="none">
              <a:solidFill>
                <a:srgbClr val="000000"/>
              </a:solidFill>
              <a:latin typeface="Oswald Regular"/>
              <a:ea typeface="Oswald Regular"/>
              <a:cs typeface="Oswald Regular"/>
              <a:sym typeface="Oswald Regular"/>
            </a:endParaRPr>
          </a:p>
          <a:p>
            <a:pPr marL="0" marR="0" lvl="0" indent="0" algn="l" rtl="0">
              <a:lnSpc>
                <a:spcPct val="100000"/>
              </a:lnSpc>
              <a:spcBef>
                <a:spcPts val="0"/>
              </a:spcBef>
              <a:spcAft>
                <a:spcPts val="0"/>
              </a:spcAft>
              <a:buClr>
                <a:srgbClr val="000000"/>
              </a:buClr>
              <a:buSzPts val="1500"/>
              <a:buFont typeface="Arial"/>
              <a:buNone/>
            </a:pPr>
            <a:r>
              <a:rPr lang="en" i="0" u="none" strike="noStrike" cap="none">
                <a:solidFill>
                  <a:srgbClr val="000000"/>
                </a:solidFill>
                <a:latin typeface="Oswald Regular"/>
                <a:ea typeface="Oswald Regular"/>
                <a:cs typeface="Oswald Regular"/>
                <a:sym typeface="Oswald Regular"/>
              </a:rPr>
              <a:t>828.231.0721</a:t>
            </a:r>
            <a:endParaRPr i="0" u="none" strike="noStrike" cap="none">
              <a:solidFill>
                <a:srgbClr val="000000"/>
              </a:solidFill>
              <a:latin typeface="Oswald Regular"/>
              <a:ea typeface="Oswald Regular"/>
              <a:cs typeface="Oswald Regular"/>
              <a:sym typeface="Oswald Regular"/>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1100"/>
              <a:buFont typeface="Arial"/>
              <a:buNone/>
            </a:pPr>
            <a:r>
              <a:rPr lang="en" sz="1500" b="0" i="0" u="none" strike="noStrike" cap="none">
                <a:solidFill>
                  <a:srgbClr val="000000"/>
                </a:solidFill>
                <a:latin typeface="Montserrat Light"/>
                <a:ea typeface="Montserrat Light"/>
                <a:cs typeface="Montserrat Light"/>
                <a:sym typeface="Montserrat Light"/>
              </a:rPr>
              <a:t>  </a:t>
            </a:r>
            <a:r>
              <a:rPr lang="en" sz="1300" b="0" i="0" u="none" strike="noStrike" cap="none">
                <a:solidFill>
                  <a:srgbClr val="000000"/>
                </a:solidFill>
                <a:latin typeface="Montserrat Light"/>
                <a:ea typeface="Montserrat Light"/>
                <a:cs typeface="Montserrat Light"/>
                <a:sym typeface="Montserrat Light"/>
              </a:rPr>
              <a:t>	</a:t>
            </a:r>
            <a:endParaRPr sz="1500" b="0" i="0" u="none" strike="noStrike" cap="none">
              <a:solidFill>
                <a:srgbClr val="000000"/>
              </a:solidFill>
              <a:latin typeface="Montserrat Light"/>
              <a:ea typeface="Montserrat Light"/>
              <a:cs typeface="Montserrat Light"/>
              <a:sym typeface="Montserrat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p:nvPr/>
        </p:nvSpPr>
        <p:spPr>
          <a:xfrm>
            <a:off x="273900" y="870750"/>
            <a:ext cx="8596200" cy="340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500">
                <a:solidFill>
                  <a:srgbClr val="FF9900"/>
                </a:solidFill>
                <a:latin typeface="Caveat"/>
                <a:ea typeface="Caveat"/>
                <a:cs typeface="Caveat"/>
                <a:sym typeface="Caveat"/>
              </a:rPr>
              <a:t>Donors</a:t>
            </a:r>
            <a:endParaRPr sz="16500">
              <a:solidFill>
                <a:srgbClr val="FF9900"/>
              </a:solidFill>
              <a:latin typeface="Caveat"/>
              <a:ea typeface="Caveat"/>
              <a:cs typeface="Caveat"/>
              <a:sym typeface="Caveat"/>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body" idx="1"/>
          </p:nvPr>
        </p:nvSpPr>
        <p:spPr>
          <a:xfrm>
            <a:off x="311700" y="863550"/>
            <a:ext cx="8520600" cy="3416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6000">
                <a:solidFill>
                  <a:srgbClr val="45818E"/>
                </a:solidFill>
                <a:latin typeface="Oswald"/>
                <a:ea typeface="Oswald"/>
                <a:cs typeface="Oswald"/>
                <a:sym typeface="Oswald"/>
              </a:rPr>
              <a:t>During Life</a:t>
            </a:r>
            <a:endParaRPr sz="5000">
              <a:solidFill>
                <a:srgbClr val="45818E"/>
              </a:solidFill>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7"/>
          <p:cNvPicPr preferRelativeResize="0"/>
          <p:nvPr/>
        </p:nvPicPr>
        <p:blipFill rotWithShape="1">
          <a:blip r:embed="rId3">
            <a:alphaModFix/>
          </a:blip>
          <a:srcRect/>
          <a:stretch/>
        </p:blipFill>
        <p:spPr>
          <a:xfrm>
            <a:off x="363950" y="626438"/>
            <a:ext cx="4997801" cy="2319625"/>
          </a:xfrm>
          <a:prstGeom prst="rect">
            <a:avLst/>
          </a:prstGeom>
          <a:noFill/>
          <a:ln>
            <a:noFill/>
          </a:ln>
        </p:spPr>
      </p:pic>
      <p:pic>
        <p:nvPicPr>
          <p:cNvPr id="84" name="Google Shape;84;p17"/>
          <p:cNvPicPr preferRelativeResize="0"/>
          <p:nvPr/>
        </p:nvPicPr>
        <p:blipFill>
          <a:blip r:embed="rId4">
            <a:alphaModFix/>
          </a:blip>
          <a:stretch>
            <a:fillRect/>
          </a:stretch>
        </p:blipFill>
        <p:spPr>
          <a:xfrm>
            <a:off x="2744975" y="2946075"/>
            <a:ext cx="3223482" cy="2138075"/>
          </a:xfrm>
          <a:prstGeom prst="rect">
            <a:avLst/>
          </a:prstGeom>
          <a:noFill/>
          <a:ln>
            <a:noFill/>
          </a:ln>
        </p:spPr>
      </p:pic>
      <p:pic>
        <p:nvPicPr>
          <p:cNvPr id="85" name="Google Shape;85;p17"/>
          <p:cNvPicPr preferRelativeResize="0"/>
          <p:nvPr/>
        </p:nvPicPr>
        <p:blipFill>
          <a:blip r:embed="rId5">
            <a:alphaModFix/>
          </a:blip>
          <a:stretch>
            <a:fillRect/>
          </a:stretch>
        </p:blipFill>
        <p:spPr>
          <a:xfrm>
            <a:off x="6177451" y="1017725"/>
            <a:ext cx="2501701" cy="2501701"/>
          </a:xfrm>
          <a:prstGeom prst="rect">
            <a:avLst/>
          </a:prstGeom>
          <a:noFill/>
          <a:ln>
            <a:noFill/>
          </a:ln>
        </p:spPr>
      </p:pic>
      <p:sp>
        <p:nvSpPr>
          <p:cNvPr id="86" name="Google Shape;86;p17"/>
          <p:cNvSpPr txBox="1">
            <a:spLocks noGrp="1"/>
          </p:cNvSpPr>
          <p:nvPr>
            <p:ph type="ctrTitle"/>
          </p:nvPr>
        </p:nvSpPr>
        <p:spPr>
          <a:xfrm>
            <a:off x="363950" y="224975"/>
            <a:ext cx="8520600" cy="572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2800">
                <a:solidFill>
                  <a:srgbClr val="134F5C"/>
                </a:solidFill>
                <a:latin typeface="Oswald"/>
                <a:ea typeface="Oswald"/>
                <a:cs typeface="Oswald"/>
                <a:sym typeface="Oswald"/>
              </a:rPr>
              <a:t>Gifts from the wallet</a:t>
            </a:r>
            <a:endParaRPr sz="2800">
              <a:solidFill>
                <a:srgbClr val="134F5C"/>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0C343D"/>
                </a:solidFill>
                <a:latin typeface="Oswald"/>
                <a:ea typeface="Oswald"/>
                <a:cs typeface="Oswald"/>
                <a:sym typeface="Oswald"/>
              </a:rPr>
              <a:t>IRA Qualified Distribution</a:t>
            </a:r>
            <a:endParaRPr>
              <a:solidFill>
                <a:srgbClr val="0C343D"/>
              </a:solidFill>
              <a:latin typeface="Oswald"/>
              <a:ea typeface="Oswald"/>
              <a:cs typeface="Oswald"/>
              <a:sym typeface="Oswald"/>
            </a:endParaRPr>
          </a:p>
        </p:txBody>
      </p:sp>
      <p:sp>
        <p:nvSpPr>
          <p:cNvPr id="92" name="Google Shape;92;p18"/>
          <p:cNvSpPr txBox="1">
            <a:spLocks noGrp="1"/>
          </p:cNvSpPr>
          <p:nvPr>
            <p:ph type="body" idx="1"/>
          </p:nvPr>
        </p:nvSpPr>
        <p:spPr>
          <a:xfrm>
            <a:off x="311700" y="619000"/>
            <a:ext cx="5008800" cy="43770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400">
                <a:solidFill>
                  <a:srgbClr val="666666"/>
                </a:solidFill>
                <a:latin typeface="Oswald"/>
                <a:ea typeface="Oswald"/>
                <a:cs typeface="Oswald"/>
                <a:sym typeface="Oswald"/>
              </a:rPr>
              <a:t>Donor must be 70½ years old</a:t>
            </a:r>
            <a:endParaRPr sz="2400">
              <a:solidFill>
                <a:srgbClr val="666666"/>
              </a:solidFill>
              <a:latin typeface="Oswald"/>
              <a:ea typeface="Oswald"/>
              <a:cs typeface="Oswald"/>
              <a:sym typeface="Oswald"/>
            </a:endParaRPr>
          </a:p>
          <a:p>
            <a:pPr marL="0" lvl="0" indent="0" algn="ctr" rtl="0">
              <a:lnSpc>
                <a:spcPct val="100000"/>
              </a:lnSpc>
              <a:spcBef>
                <a:spcPts val="0"/>
              </a:spcBef>
              <a:spcAft>
                <a:spcPts val="0"/>
              </a:spcAft>
              <a:buNone/>
            </a:pPr>
            <a:endParaRPr sz="2400">
              <a:solidFill>
                <a:srgbClr val="B45F06"/>
              </a:solidFill>
              <a:latin typeface="Oswald"/>
              <a:ea typeface="Oswald"/>
              <a:cs typeface="Oswald"/>
              <a:sym typeface="Oswald"/>
            </a:endParaRPr>
          </a:p>
          <a:p>
            <a:pPr marL="0" lvl="0" indent="0" algn="ctr" rtl="0">
              <a:lnSpc>
                <a:spcPct val="100000"/>
              </a:lnSpc>
              <a:spcBef>
                <a:spcPts val="0"/>
              </a:spcBef>
              <a:spcAft>
                <a:spcPts val="0"/>
              </a:spcAft>
              <a:buNone/>
            </a:pPr>
            <a:r>
              <a:rPr lang="en" sz="2400">
                <a:solidFill>
                  <a:srgbClr val="B45F06"/>
                </a:solidFill>
                <a:latin typeface="Oswald"/>
                <a:ea typeface="Oswald"/>
                <a:cs typeface="Oswald"/>
                <a:sym typeface="Oswald"/>
              </a:rPr>
              <a:t>Up to $100,000 each year</a:t>
            </a:r>
            <a:endParaRPr sz="2400">
              <a:solidFill>
                <a:srgbClr val="B45F06"/>
              </a:solidFill>
              <a:latin typeface="Oswald"/>
              <a:ea typeface="Oswald"/>
              <a:cs typeface="Oswald"/>
              <a:sym typeface="Oswald"/>
            </a:endParaRPr>
          </a:p>
          <a:p>
            <a:pPr marL="0" lvl="0" indent="0" algn="ctr" rtl="0">
              <a:lnSpc>
                <a:spcPct val="100000"/>
              </a:lnSpc>
              <a:spcBef>
                <a:spcPts val="0"/>
              </a:spcBef>
              <a:spcAft>
                <a:spcPts val="0"/>
              </a:spcAft>
              <a:buNone/>
            </a:pPr>
            <a:endParaRPr sz="2400">
              <a:solidFill>
                <a:srgbClr val="434343"/>
              </a:solidFill>
              <a:latin typeface="Oswald"/>
              <a:ea typeface="Oswald"/>
              <a:cs typeface="Oswald"/>
              <a:sym typeface="Oswald"/>
            </a:endParaRPr>
          </a:p>
          <a:p>
            <a:pPr marL="0" lvl="0" indent="0" algn="ctr" rtl="0">
              <a:lnSpc>
                <a:spcPct val="100000"/>
              </a:lnSpc>
              <a:spcBef>
                <a:spcPts val="0"/>
              </a:spcBef>
              <a:spcAft>
                <a:spcPts val="0"/>
              </a:spcAft>
              <a:buNone/>
            </a:pPr>
            <a:r>
              <a:rPr lang="en" sz="2400">
                <a:solidFill>
                  <a:srgbClr val="38761D"/>
                </a:solidFill>
                <a:latin typeface="Oswald"/>
                <a:ea typeface="Oswald"/>
                <a:cs typeface="Oswald"/>
                <a:sym typeface="Oswald"/>
              </a:rPr>
              <a:t>Amount counts toward </a:t>
            </a:r>
            <a:endParaRPr sz="2400">
              <a:solidFill>
                <a:srgbClr val="38761D"/>
              </a:solidFill>
              <a:latin typeface="Oswald"/>
              <a:ea typeface="Oswald"/>
              <a:cs typeface="Oswald"/>
              <a:sym typeface="Oswald"/>
            </a:endParaRPr>
          </a:p>
          <a:p>
            <a:pPr marL="0" lvl="0" indent="0" algn="ctr" rtl="0">
              <a:lnSpc>
                <a:spcPct val="100000"/>
              </a:lnSpc>
              <a:spcBef>
                <a:spcPts val="0"/>
              </a:spcBef>
              <a:spcAft>
                <a:spcPts val="0"/>
              </a:spcAft>
              <a:buNone/>
            </a:pPr>
            <a:r>
              <a:rPr lang="en" sz="2400">
                <a:solidFill>
                  <a:srgbClr val="38761D"/>
                </a:solidFill>
                <a:latin typeface="Oswald"/>
                <a:ea typeface="Oswald"/>
                <a:cs typeface="Oswald"/>
                <a:sym typeface="Oswald"/>
              </a:rPr>
              <a:t>Required Minimum Distribution </a:t>
            </a:r>
            <a:endParaRPr sz="2400">
              <a:solidFill>
                <a:srgbClr val="38761D"/>
              </a:solidFill>
              <a:latin typeface="Oswald"/>
              <a:ea typeface="Oswald"/>
              <a:cs typeface="Oswald"/>
              <a:sym typeface="Oswald"/>
            </a:endParaRPr>
          </a:p>
          <a:p>
            <a:pPr marL="0" lvl="0" indent="0" algn="ctr" rtl="0">
              <a:lnSpc>
                <a:spcPct val="100000"/>
              </a:lnSpc>
              <a:spcBef>
                <a:spcPts val="0"/>
              </a:spcBef>
              <a:spcAft>
                <a:spcPts val="0"/>
              </a:spcAft>
              <a:buNone/>
            </a:pPr>
            <a:endParaRPr sz="2400">
              <a:solidFill>
                <a:srgbClr val="434343"/>
              </a:solidFill>
              <a:latin typeface="Oswald"/>
              <a:ea typeface="Oswald"/>
              <a:cs typeface="Oswald"/>
              <a:sym typeface="Oswald"/>
            </a:endParaRPr>
          </a:p>
          <a:p>
            <a:pPr marL="0" lvl="0" indent="0" algn="ctr" rtl="0">
              <a:lnSpc>
                <a:spcPct val="100000"/>
              </a:lnSpc>
              <a:spcBef>
                <a:spcPts val="0"/>
              </a:spcBef>
              <a:spcAft>
                <a:spcPts val="0"/>
              </a:spcAft>
              <a:buNone/>
            </a:pPr>
            <a:r>
              <a:rPr lang="en" sz="2400">
                <a:solidFill>
                  <a:srgbClr val="E69138"/>
                </a:solidFill>
                <a:latin typeface="Oswald"/>
                <a:ea typeface="Oswald"/>
                <a:cs typeface="Oswald"/>
                <a:sym typeface="Oswald"/>
              </a:rPr>
              <a:t>No charitable deduction</a:t>
            </a:r>
            <a:endParaRPr sz="2400">
              <a:solidFill>
                <a:srgbClr val="E69138"/>
              </a:solidFill>
              <a:latin typeface="Oswald"/>
              <a:ea typeface="Oswald"/>
              <a:cs typeface="Oswald"/>
              <a:sym typeface="Oswald"/>
            </a:endParaRPr>
          </a:p>
          <a:p>
            <a:pPr marL="0" lvl="0" indent="0" algn="ctr" rtl="0">
              <a:lnSpc>
                <a:spcPct val="100000"/>
              </a:lnSpc>
              <a:spcBef>
                <a:spcPts val="0"/>
              </a:spcBef>
              <a:spcAft>
                <a:spcPts val="0"/>
              </a:spcAft>
              <a:buNone/>
            </a:pPr>
            <a:endParaRPr sz="2400">
              <a:solidFill>
                <a:srgbClr val="434343"/>
              </a:solidFill>
              <a:latin typeface="Oswald"/>
              <a:ea typeface="Oswald"/>
              <a:cs typeface="Oswald"/>
              <a:sym typeface="Oswald"/>
            </a:endParaRPr>
          </a:p>
          <a:p>
            <a:pPr marL="0" lvl="0" indent="0" algn="ctr" rtl="0">
              <a:lnSpc>
                <a:spcPct val="100000"/>
              </a:lnSpc>
              <a:spcBef>
                <a:spcPts val="0"/>
              </a:spcBef>
              <a:spcAft>
                <a:spcPts val="0"/>
              </a:spcAft>
              <a:buNone/>
            </a:pPr>
            <a:r>
              <a:rPr lang="en" sz="2400">
                <a:solidFill>
                  <a:srgbClr val="990000"/>
                </a:solidFill>
                <a:latin typeface="Oswald"/>
                <a:ea typeface="Oswald"/>
                <a:cs typeface="Oswald"/>
                <a:sym typeface="Oswald"/>
              </a:rPr>
              <a:t>No income tax</a:t>
            </a:r>
            <a:endParaRPr sz="2400">
              <a:solidFill>
                <a:srgbClr val="990000"/>
              </a:solidFill>
              <a:latin typeface="Oswald"/>
              <a:ea typeface="Oswald"/>
              <a:cs typeface="Oswald"/>
              <a:sym typeface="Oswald"/>
            </a:endParaRPr>
          </a:p>
        </p:txBody>
      </p:sp>
      <p:pic>
        <p:nvPicPr>
          <p:cNvPr id="93" name="Google Shape;93;p18"/>
          <p:cNvPicPr preferRelativeResize="0"/>
          <p:nvPr/>
        </p:nvPicPr>
        <p:blipFill>
          <a:blip r:embed="rId3">
            <a:alphaModFix/>
          </a:blip>
          <a:stretch>
            <a:fillRect/>
          </a:stretch>
        </p:blipFill>
        <p:spPr>
          <a:xfrm>
            <a:off x="5704675" y="1503175"/>
            <a:ext cx="2715000" cy="271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303475"/>
            <a:ext cx="8520600" cy="84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0C343D"/>
                </a:solidFill>
                <a:latin typeface="Oswald"/>
                <a:ea typeface="Oswald"/>
                <a:cs typeface="Oswald"/>
                <a:sym typeface="Oswald"/>
              </a:rPr>
              <a:t>A gift that pays income for life</a:t>
            </a:r>
            <a:endParaRPr>
              <a:solidFill>
                <a:srgbClr val="0C343D"/>
              </a:solidFill>
              <a:latin typeface="Oswald"/>
              <a:ea typeface="Oswald"/>
              <a:cs typeface="Oswald"/>
              <a:sym typeface="Oswald"/>
            </a:endParaRPr>
          </a:p>
          <a:p>
            <a:pPr marL="2743200" lvl="0" indent="457200" algn="ctr" rtl="0">
              <a:lnSpc>
                <a:spcPct val="115000"/>
              </a:lnSpc>
              <a:spcBef>
                <a:spcPts val="0"/>
              </a:spcBef>
              <a:spcAft>
                <a:spcPts val="0"/>
              </a:spcAft>
              <a:buClr>
                <a:schemeClr val="dk1"/>
              </a:buClr>
              <a:buSzPts val="1100"/>
              <a:buFont typeface="Arial"/>
              <a:buNone/>
            </a:pPr>
            <a:r>
              <a:rPr lang="en" sz="1800" i="1">
                <a:solidFill>
                  <a:schemeClr val="dk2"/>
                </a:solidFill>
              </a:rPr>
              <a:t>Charitable gift annuity</a:t>
            </a:r>
            <a:endParaRPr sz="1800" i="1">
              <a:solidFill>
                <a:schemeClr val="dk2"/>
              </a:solidFill>
            </a:endParaRPr>
          </a:p>
          <a:p>
            <a:pPr marL="0" lvl="0" indent="0" algn="r" rtl="0">
              <a:spcBef>
                <a:spcPts val="1600"/>
              </a:spcBef>
              <a:spcAft>
                <a:spcPts val="0"/>
              </a:spcAft>
              <a:buNone/>
            </a:pPr>
            <a:endParaRPr>
              <a:latin typeface="Oswald"/>
              <a:ea typeface="Oswald"/>
              <a:cs typeface="Oswald"/>
              <a:sym typeface="Oswald"/>
            </a:endParaRPr>
          </a:p>
        </p:txBody>
      </p:sp>
      <p:grpSp>
        <p:nvGrpSpPr>
          <p:cNvPr id="99" name="Google Shape;99;p19"/>
          <p:cNvGrpSpPr/>
          <p:nvPr/>
        </p:nvGrpSpPr>
        <p:grpSpPr>
          <a:xfrm>
            <a:off x="1054237" y="1738362"/>
            <a:ext cx="2485588" cy="2731889"/>
            <a:chOff x="1649688" y="2033196"/>
            <a:chExt cx="1944600" cy="1569600"/>
          </a:xfrm>
        </p:grpSpPr>
        <p:sp>
          <p:nvSpPr>
            <p:cNvPr id="100" name="Google Shape;100;p19"/>
            <p:cNvSpPr/>
            <p:nvPr/>
          </p:nvSpPr>
          <p:spPr>
            <a:xfrm>
              <a:off x="1649688" y="2033196"/>
              <a:ext cx="1944600" cy="1569600"/>
            </a:xfrm>
            <a:prstGeom prst="round2DiagRect">
              <a:avLst>
                <a:gd name="adj1" fmla="val 0"/>
                <a:gd name="adj2" fmla="val 17764"/>
              </a:avLst>
            </a:prstGeom>
            <a:solidFill>
              <a:srgbClr val="A2C4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9"/>
            <p:cNvSpPr txBox="1"/>
            <p:nvPr/>
          </p:nvSpPr>
          <p:spPr>
            <a:xfrm>
              <a:off x="1788252" y="2227444"/>
              <a:ext cx="1518000" cy="11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434343"/>
                  </a:solidFill>
                  <a:latin typeface="Roboto"/>
                  <a:ea typeface="Roboto"/>
                  <a:cs typeface="Roboto"/>
                  <a:sym typeface="Roboto"/>
                </a:rPr>
                <a:t>Donor makes a gift. </a:t>
              </a:r>
              <a:endParaRPr sz="1500" b="1">
                <a:solidFill>
                  <a:srgbClr val="434343"/>
                </a:solidFill>
                <a:latin typeface="Roboto"/>
                <a:ea typeface="Roboto"/>
                <a:cs typeface="Roboto"/>
                <a:sym typeface="Roboto"/>
              </a:endParaRPr>
            </a:p>
            <a:p>
              <a:pPr marL="0" lvl="0" indent="0" algn="l" rtl="0">
                <a:spcBef>
                  <a:spcPts val="0"/>
                </a:spcBef>
                <a:spcAft>
                  <a:spcPts val="0"/>
                </a:spcAft>
                <a:buNone/>
              </a:pPr>
              <a:endParaRPr sz="1500" b="1">
                <a:solidFill>
                  <a:srgbClr val="434343"/>
                </a:solidFill>
                <a:latin typeface="Roboto"/>
                <a:ea typeface="Roboto"/>
                <a:cs typeface="Roboto"/>
                <a:sym typeface="Roboto"/>
              </a:endParaRPr>
            </a:p>
            <a:p>
              <a:pPr marL="0" lvl="0" indent="0" algn="l" rtl="0">
                <a:spcBef>
                  <a:spcPts val="0"/>
                </a:spcBef>
                <a:spcAft>
                  <a:spcPts val="0"/>
                </a:spcAft>
                <a:buNone/>
              </a:pPr>
              <a:r>
                <a:rPr lang="en" sz="1500" b="1">
                  <a:solidFill>
                    <a:srgbClr val="434343"/>
                  </a:solidFill>
                  <a:latin typeface="Roboto"/>
                  <a:ea typeface="Roboto"/>
                  <a:cs typeface="Roboto"/>
                  <a:sym typeface="Roboto"/>
                </a:rPr>
                <a:t>Receives a tax deduction and guaranteed income payments for life.</a:t>
              </a:r>
              <a:endParaRPr sz="1500" b="1">
                <a:solidFill>
                  <a:srgbClr val="434343"/>
                </a:solidFill>
                <a:latin typeface="Roboto"/>
                <a:ea typeface="Roboto"/>
                <a:cs typeface="Roboto"/>
                <a:sym typeface="Roboto"/>
              </a:endParaRPr>
            </a:p>
            <a:p>
              <a:pPr marL="0" lvl="0" indent="0" algn="l" rtl="0">
                <a:spcBef>
                  <a:spcPts val="0"/>
                </a:spcBef>
                <a:spcAft>
                  <a:spcPts val="0"/>
                </a:spcAft>
                <a:buNone/>
              </a:pPr>
              <a:endParaRPr sz="1500" b="1">
                <a:solidFill>
                  <a:srgbClr val="434343"/>
                </a:solidFill>
                <a:latin typeface="Roboto"/>
                <a:ea typeface="Roboto"/>
                <a:cs typeface="Roboto"/>
                <a:sym typeface="Roboto"/>
              </a:endParaRPr>
            </a:p>
            <a:p>
              <a:pPr marL="0" lvl="0" indent="0" algn="l" rtl="0">
                <a:spcBef>
                  <a:spcPts val="0"/>
                </a:spcBef>
                <a:spcAft>
                  <a:spcPts val="0"/>
                </a:spcAft>
                <a:buNone/>
              </a:pPr>
              <a:endParaRPr sz="1500" b="1">
                <a:solidFill>
                  <a:srgbClr val="434343"/>
                </a:solidFill>
                <a:latin typeface="Roboto"/>
                <a:ea typeface="Roboto"/>
                <a:cs typeface="Roboto"/>
                <a:sym typeface="Roboto"/>
              </a:endParaRPr>
            </a:p>
          </p:txBody>
        </p:sp>
      </p:grpSp>
      <p:sp>
        <p:nvSpPr>
          <p:cNvPr id="102" name="Google Shape;102;p19"/>
          <p:cNvSpPr/>
          <p:nvPr/>
        </p:nvSpPr>
        <p:spPr>
          <a:xfrm>
            <a:off x="5259900" y="1738349"/>
            <a:ext cx="3194700" cy="2830500"/>
          </a:xfrm>
          <a:prstGeom prst="round2DiagRect">
            <a:avLst>
              <a:gd name="adj1" fmla="val 0"/>
              <a:gd name="adj2" fmla="val 17764"/>
            </a:avLst>
          </a:pr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3" name="Google Shape;103;p19"/>
          <p:cNvSpPr/>
          <p:nvPr/>
        </p:nvSpPr>
        <p:spPr>
          <a:xfrm>
            <a:off x="3330525" y="2227650"/>
            <a:ext cx="2197500" cy="3816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9"/>
          <p:cNvSpPr txBox="1"/>
          <p:nvPr/>
        </p:nvSpPr>
        <p:spPr>
          <a:xfrm>
            <a:off x="5760850" y="2076250"/>
            <a:ext cx="1706700" cy="227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EFEFEF"/>
                </a:solidFill>
                <a:latin typeface="Roboto"/>
                <a:ea typeface="Roboto"/>
                <a:cs typeface="Roboto"/>
                <a:sym typeface="Roboto"/>
              </a:rPr>
              <a:t>The gift is invested and managed.</a:t>
            </a:r>
            <a:endParaRPr sz="1500" b="1">
              <a:solidFill>
                <a:srgbClr val="EFEFEF"/>
              </a:solidFill>
              <a:latin typeface="Roboto"/>
              <a:ea typeface="Roboto"/>
              <a:cs typeface="Roboto"/>
              <a:sym typeface="Roboto"/>
            </a:endParaRPr>
          </a:p>
          <a:p>
            <a:pPr marL="0" lvl="0" indent="0" algn="l" rtl="0">
              <a:spcBef>
                <a:spcPts val="0"/>
              </a:spcBef>
              <a:spcAft>
                <a:spcPts val="0"/>
              </a:spcAft>
              <a:buNone/>
            </a:pPr>
            <a:endParaRPr sz="1500" b="1">
              <a:solidFill>
                <a:srgbClr val="EFEFEF"/>
              </a:solidFill>
              <a:latin typeface="Roboto"/>
              <a:ea typeface="Roboto"/>
              <a:cs typeface="Roboto"/>
              <a:sym typeface="Roboto"/>
            </a:endParaRPr>
          </a:p>
          <a:p>
            <a:pPr marL="0" lvl="0" indent="0" algn="l" rtl="0">
              <a:spcBef>
                <a:spcPts val="0"/>
              </a:spcBef>
              <a:spcAft>
                <a:spcPts val="0"/>
              </a:spcAft>
              <a:buNone/>
            </a:pPr>
            <a:r>
              <a:rPr lang="en" sz="1500" b="1">
                <a:solidFill>
                  <a:srgbClr val="EFEFEF"/>
                </a:solidFill>
                <a:latin typeface="Roboto"/>
                <a:ea typeface="Roboto"/>
                <a:cs typeface="Roboto"/>
                <a:sym typeface="Roboto"/>
              </a:rPr>
              <a:t>After the donor’s lifetime, the charity receives the amount that remains.</a:t>
            </a:r>
            <a:endParaRPr sz="1500" b="1">
              <a:solidFill>
                <a:srgbClr val="EFEFEF"/>
              </a:solidFill>
              <a:latin typeface="Roboto"/>
              <a:ea typeface="Roboto"/>
              <a:cs typeface="Roboto"/>
              <a:sym typeface="Roboto"/>
            </a:endParaRPr>
          </a:p>
        </p:txBody>
      </p:sp>
      <p:sp>
        <p:nvSpPr>
          <p:cNvPr id="105" name="Google Shape;105;p19"/>
          <p:cNvSpPr/>
          <p:nvPr/>
        </p:nvSpPr>
        <p:spPr>
          <a:xfrm>
            <a:off x="3244175" y="3513725"/>
            <a:ext cx="2283900" cy="381600"/>
          </a:xfrm>
          <a:prstGeom prst="lef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body" idx="1"/>
          </p:nvPr>
        </p:nvSpPr>
        <p:spPr>
          <a:xfrm>
            <a:off x="311700" y="1093525"/>
            <a:ext cx="8520600" cy="3416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6000">
                <a:solidFill>
                  <a:srgbClr val="45818E"/>
                </a:solidFill>
                <a:latin typeface="Oswald"/>
                <a:ea typeface="Oswald"/>
                <a:cs typeface="Oswald"/>
                <a:sym typeface="Oswald"/>
              </a:rPr>
              <a:t>During Life </a:t>
            </a:r>
            <a:endParaRPr sz="6000">
              <a:solidFill>
                <a:srgbClr val="45818E"/>
              </a:solidFill>
              <a:latin typeface="Oswald"/>
              <a:ea typeface="Oswald"/>
              <a:cs typeface="Oswald"/>
              <a:sym typeface="Oswald"/>
            </a:endParaRPr>
          </a:p>
          <a:p>
            <a:pPr marL="0" lvl="0" indent="0" algn="ctr" rtl="0">
              <a:lnSpc>
                <a:spcPct val="100000"/>
              </a:lnSpc>
              <a:spcBef>
                <a:spcPts val="0"/>
              </a:spcBef>
              <a:spcAft>
                <a:spcPts val="0"/>
              </a:spcAft>
              <a:buNone/>
            </a:pPr>
            <a:r>
              <a:rPr lang="en" sz="6000" i="1">
                <a:solidFill>
                  <a:srgbClr val="45818E"/>
                </a:solidFill>
                <a:latin typeface="Oswald Regular"/>
                <a:ea typeface="Oswald Regular"/>
                <a:cs typeface="Oswald Regular"/>
                <a:sym typeface="Oswald Regular"/>
              </a:rPr>
              <a:t>and/or</a:t>
            </a:r>
            <a:r>
              <a:rPr lang="en" sz="6000">
                <a:solidFill>
                  <a:srgbClr val="45818E"/>
                </a:solidFill>
                <a:latin typeface="Oswald Regular"/>
                <a:ea typeface="Oswald Regular"/>
                <a:cs typeface="Oswald Regular"/>
                <a:sym typeface="Oswald Regular"/>
              </a:rPr>
              <a:t> ...</a:t>
            </a:r>
            <a:endParaRPr sz="6000">
              <a:solidFill>
                <a:srgbClr val="45818E"/>
              </a:solidFill>
              <a:latin typeface="Oswald Regular"/>
              <a:ea typeface="Oswald Regular"/>
              <a:cs typeface="Oswald Regular"/>
              <a:sym typeface="Oswald Regular"/>
            </a:endParaRPr>
          </a:p>
          <a:p>
            <a:pPr marL="0" lvl="0" indent="0" algn="ctr" rtl="0">
              <a:lnSpc>
                <a:spcPct val="100000"/>
              </a:lnSpc>
              <a:spcBef>
                <a:spcPts val="0"/>
              </a:spcBef>
              <a:spcAft>
                <a:spcPts val="0"/>
              </a:spcAft>
              <a:buNone/>
            </a:pPr>
            <a:r>
              <a:rPr lang="en" sz="6000">
                <a:solidFill>
                  <a:srgbClr val="45818E"/>
                </a:solidFill>
                <a:latin typeface="Oswald"/>
                <a:ea typeface="Oswald"/>
                <a:cs typeface="Oswald"/>
                <a:sym typeface="Oswald"/>
              </a:rPr>
              <a:t>Later</a:t>
            </a:r>
            <a:endParaRPr sz="5000">
              <a:solidFill>
                <a:srgbClr val="45818E"/>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134F5C"/>
                </a:solidFill>
                <a:latin typeface="Oswald"/>
                <a:ea typeface="Oswald"/>
                <a:cs typeface="Oswald"/>
                <a:sym typeface="Oswald"/>
              </a:rPr>
              <a:t>Gifts from investments</a:t>
            </a:r>
            <a:endParaRPr>
              <a:solidFill>
                <a:srgbClr val="134F5C"/>
              </a:solidFill>
              <a:latin typeface="Oswald"/>
              <a:ea typeface="Oswald"/>
              <a:cs typeface="Oswald"/>
              <a:sym typeface="Oswald"/>
            </a:endParaRPr>
          </a:p>
          <a:p>
            <a:pPr marL="0" lvl="0" indent="0" algn="l" rtl="0">
              <a:spcBef>
                <a:spcPts val="0"/>
              </a:spcBef>
              <a:spcAft>
                <a:spcPts val="0"/>
              </a:spcAft>
              <a:buNone/>
            </a:pPr>
            <a:endParaRPr/>
          </a:p>
        </p:txBody>
      </p:sp>
      <p:sp>
        <p:nvSpPr>
          <p:cNvPr id="116" name="Google Shape;116;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7" name="Google Shape;117;p21"/>
          <p:cNvPicPr preferRelativeResize="0"/>
          <p:nvPr/>
        </p:nvPicPr>
        <p:blipFill>
          <a:blip r:embed="rId3">
            <a:alphaModFix/>
          </a:blip>
          <a:stretch>
            <a:fillRect/>
          </a:stretch>
        </p:blipFill>
        <p:spPr>
          <a:xfrm>
            <a:off x="5233050" y="1447575"/>
            <a:ext cx="2715000" cy="2715000"/>
          </a:xfrm>
          <a:prstGeom prst="rect">
            <a:avLst/>
          </a:prstGeom>
          <a:noFill/>
          <a:ln>
            <a:noFill/>
          </a:ln>
        </p:spPr>
      </p:pic>
      <p:pic>
        <p:nvPicPr>
          <p:cNvPr id="118" name="Google Shape;118;p21"/>
          <p:cNvPicPr preferRelativeResize="0"/>
          <p:nvPr/>
        </p:nvPicPr>
        <p:blipFill>
          <a:blip r:embed="rId4">
            <a:alphaModFix/>
          </a:blip>
          <a:stretch>
            <a:fillRect/>
          </a:stretch>
        </p:blipFill>
        <p:spPr>
          <a:xfrm>
            <a:off x="409679" y="1017725"/>
            <a:ext cx="3200397" cy="2400298"/>
          </a:xfrm>
          <a:prstGeom prst="rect">
            <a:avLst/>
          </a:prstGeom>
          <a:noFill/>
          <a:ln>
            <a:noFill/>
          </a:ln>
        </p:spPr>
      </p:pic>
      <p:pic>
        <p:nvPicPr>
          <p:cNvPr id="119" name="Google Shape;119;p21"/>
          <p:cNvPicPr preferRelativeResize="0"/>
          <p:nvPr/>
        </p:nvPicPr>
        <p:blipFill>
          <a:blip r:embed="rId5">
            <a:alphaModFix/>
          </a:blip>
          <a:stretch>
            <a:fillRect/>
          </a:stretch>
        </p:blipFill>
        <p:spPr>
          <a:xfrm>
            <a:off x="3093377" y="2175729"/>
            <a:ext cx="2478023" cy="2301653"/>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2443</Words>
  <Application>Microsoft Office PowerPoint</Application>
  <PresentationFormat>On-screen Show (16:9)</PresentationFormat>
  <Paragraphs>183</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Oswald</vt:lpstr>
      <vt:lpstr>Caveat</vt:lpstr>
      <vt:lpstr>Montserrat Light</vt:lpstr>
      <vt:lpstr>Oswald Regular</vt:lpstr>
      <vt:lpstr>Roboto</vt:lpstr>
      <vt:lpstr>Arial</vt:lpstr>
      <vt:lpstr>Montserrat</vt:lpstr>
      <vt:lpstr>Simple Light</vt:lpstr>
      <vt:lpstr>Six Great Ideas for Helping Donors Plan  Their Most Significant Gifts</vt:lpstr>
      <vt:lpstr>Alenda Consulting Philanthropic and Charitable Gift Counsel  </vt:lpstr>
      <vt:lpstr>PowerPoint Presentation</vt:lpstr>
      <vt:lpstr>PowerPoint Presentation</vt:lpstr>
      <vt:lpstr>Gifts from the wallet</vt:lpstr>
      <vt:lpstr>IRA Qualified Distribution</vt:lpstr>
      <vt:lpstr>A gift that pays income for life Charitable gift annuity </vt:lpstr>
      <vt:lpstr>PowerPoint Presentation</vt:lpstr>
      <vt:lpstr>Gifts from investments </vt:lpstr>
      <vt:lpstr>Gifts of other assets</vt:lpstr>
      <vt:lpstr>PowerPoint Presentation</vt:lpstr>
      <vt:lpstr>PowerPoint Presentation</vt:lpstr>
      <vt:lpstr>PowerPoint Presentation</vt:lpstr>
      <vt:lpstr>PowerPoint Presentation</vt:lpstr>
      <vt:lpstr>PowerPoint Presentation</vt:lpstr>
      <vt:lpstr>PowerPoint Presentation</vt:lpstr>
      <vt:lpstr>Bonus idea</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Great Ideas for Helping Donors Plan  Their Most Significant Gifts</dc:title>
  <dc:creator>user</dc:creator>
  <cp:lastModifiedBy>Kelly Shanafelt</cp:lastModifiedBy>
  <cp:revision>1</cp:revision>
  <dcterms:modified xsi:type="dcterms:W3CDTF">2021-02-17T14:59:51Z</dcterms:modified>
</cp:coreProperties>
</file>